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sldIdLst>
    <p:sldId id="274" r:id="rId2"/>
    <p:sldId id="263" r:id="rId3"/>
    <p:sldId id="256" r:id="rId4"/>
    <p:sldId id="260" r:id="rId5"/>
    <p:sldId id="301" r:id="rId6"/>
    <p:sldId id="304" r:id="rId7"/>
    <p:sldId id="265" r:id="rId8"/>
    <p:sldId id="303" r:id="rId9"/>
    <p:sldId id="307" r:id="rId10"/>
    <p:sldId id="309" r:id="rId11"/>
    <p:sldId id="268" r:id="rId12"/>
    <p:sldId id="266" r:id="rId13"/>
    <p:sldId id="310" r:id="rId14"/>
    <p:sldId id="311" r:id="rId15"/>
    <p:sldId id="258" r:id="rId16"/>
    <p:sldId id="259" r:id="rId17"/>
    <p:sldId id="308" r:id="rId18"/>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ad Hafeez" initials="SH" lastIdx="1" clrIdx="0">
    <p:extLst>
      <p:ext uri="{19B8F6BF-5375-455C-9EA6-DF929625EA0E}">
        <p15:presenceInfo xmlns:p15="http://schemas.microsoft.com/office/powerpoint/2012/main" userId="S::Sad.Hafeez@students.uettaxila.edu.pk::0065faf6-b04f-4b43-99c3-d1d1e9cc2e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01C28"/>
    <a:srgbClr val="24AE54"/>
    <a:srgbClr val="44CA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62" d="100"/>
          <a:sy n="62" d="100"/>
        </p:scale>
        <p:origin x="180" y="1506"/>
      </p:cViewPr>
      <p:guideLst>
        <p:guide orient="horz" pos="3240"/>
        <p:guide pos="57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jpg>
</file>

<file path=ppt/media/image36.jp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70105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30187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40036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9FB10D8-66EF-4A8B-9101-56ED15825786}"/>
              </a:ext>
            </a:extLst>
          </p:cNvPr>
          <p:cNvSpPr>
            <a:spLocks noGrp="1"/>
          </p:cNvSpPr>
          <p:nvPr>
            <p:ph type="pic" sz="quarter" idx="10"/>
          </p:nvPr>
        </p:nvSpPr>
        <p:spPr>
          <a:xfrm>
            <a:off x="0" y="-9515"/>
            <a:ext cx="18288000" cy="10287000"/>
          </a:xfrm>
          <a:custGeom>
            <a:avLst/>
            <a:gdLst>
              <a:gd name="connsiteX0" fmla="*/ 0 w 12179308"/>
              <a:gd name="connsiteY0" fmla="*/ 0 h 6845314"/>
              <a:gd name="connsiteX1" fmla="*/ 12172969 w 12179308"/>
              <a:gd name="connsiteY1" fmla="*/ 0 h 6845314"/>
              <a:gd name="connsiteX2" fmla="*/ 12179308 w 12179308"/>
              <a:gd name="connsiteY2" fmla="*/ 6845314 h 6845314"/>
              <a:gd name="connsiteX3" fmla="*/ 12164156 w 12179308"/>
              <a:gd name="connsiteY3" fmla="*/ 6845314 h 6845314"/>
              <a:gd name="connsiteX4" fmla="*/ 5134341 w 12179308"/>
              <a:gd name="connsiteY4" fmla="*/ 4271641 h 6845314"/>
              <a:gd name="connsiteX5" fmla="*/ 0 w 12179308"/>
              <a:gd name="connsiteY5" fmla="*/ 5134342 h 684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8" h="6845314">
                <a:moveTo>
                  <a:pt x="0" y="0"/>
                </a:moveTo>
                <a:lnTo>
                  <a:pt x="12172969" y="0"/>
                </a:lnTo>
                <a:lnTo>
                  <a:pt x="12179308" y="6845314"/>
                </a:lnTo>
                <a:lnTo>
                  <a:pt x="12164156" y="6845314"/>
                </a:lnTo>
                <a:lnTo>
                  <a:pt x="5134341" y="4271641"/>
                </a:lnTo>
                <a:lnTo>
                  <a:pt x="0" y="5134342"/>
                </a:lnTo>
                <a:close/>
              </a:path>
            </a:pathLst>
          </a:custGeom>
        </p:spPr>
      </p:sp>
    </p:spTree>
    <p:extLst>
      <p:ext uri="{BB962C8B-B14F-4D97-AF65-F5344CB8AC3E}">
        <p14:creationId xmlns:p14="http://schemas.microsoft.com/office/powerpoint/2010/main" val="4134947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F5B0229A-809D-422A-870A-34AA7F703E59}"/>
              </a:ext>
            </a:extLst>
          </p:cNvPr>
          <p:cNvSpPr>
            <a:spLocks noGrp="1"/>
          </p:cNvSpPr>
          <p:nvPr>
            <p:ph type="pic" sz="quarter" idx="10"/>
          </p:nvPr>
        </p:nvSpPr>
        <p:spPr>
          <a:xfrm>
            <a:off x="0" y="0"/>
            <a:ext cx="9144000" cy="10287000"/>
          </a:xfrm>
          <a:custGeom>
            <a:avLst/>
            <a:gdLst>
              <a:gd name="connsiteX0" fmla="*/ 0 w 5315919"/>
              <a:gd name="connsiteY0" fmla="*/ 0 h 6858000"/>
              <a:gd name="connsiteX1" fmla="*/ 4626483 w 5315919"/>
              <a:gd name="connsiteY1" fmla="*/ 0 h 6858000"/>
              <a:gd name="connsiteX2" fmla="*/ 4626483 w 5315919"/>
              <a:gd name="connsiteY2" fmla="*/ 763305 h 6858000"/>
              <a:gd name="connsiteX3" fmla="*/ 5315919 w 5315919"/>
              <a:gd name="connsiteY3" fmla="*/ 1352239 h 6858000"/>
              <a:gd name="connsiteX4" fmla="*/ 5315919 w 5315919"/>
              <a:gd name="connsiteY4" fmla="*/ 5505760 h 6858000"/>
              <a:gd name="connsiteX5" fmla="*/ 4626483 w 5315919"/>
              <a:gd name="connsiteY5" fmla="*/ 6094695 h 6858000"/>
              <a:gd name="connsiteX6" fmla="*/ 4626483 w 5315919"/>
              <a:gd name="connsiteY6" fmla="*/ 6858000 h 6858000"/>
              <a:gd name="connsiteX7" fmla="*/ 0 w 531591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5919" h="6858000">
                <a:moveTo>
                  <a:pt x="0" y="0"/>
                </a:moveTo>
                <a:lnTo>
                  <a:pt x="4626483" y="0"/>
                </a:lnTo>
                <a:lnTo>
                  <a:pt x="4626483" y="763305"/>
                </a:lnTo>
                <a:lnTo>
                  <a:pt x="5315919" y="1352239"/>
                </a:lnTo>
                <a:lnTo>
                  <a:pt x="5315919" y="5505760"/>
                </a:lnTo>
                <a:lnTo>
                  <a:pt x="4626483" y="6094695"/>
                </a:lnTo>
                <a:lnTo>
                  <a:pt x="4626483"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36400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DD2719F-EB36-4428-B304-C434C22A23CE}"/>
              </a:ext>
            </a:extLst>
          </p:cNvPr>
          <p:cNvSpPr>
            <a:spLocks noGrp="1"/>
          </p:cNvSpPr>
          <p:nvPr>
            <p:ph type="pic" sz="quarter" idx="10"/>
          </p:nvPr>
        </p:nvSpPr>
        <p:spPr>
          <a:xfrm>
            <a:off x="0" y="0"/>
            <a:ext cx="18288000" cy="5044698"/>
          </a:xfrm>
          <a:custGeom>
            <a:avLst/>
            <a:gdLst>
              <a:gd name="connsiteX0" fmla="*/ 0 w 12192000"/>
              <a:gd name="connsiteY0" fmla="*/ 0 h 3363132"/>
              <a:gd name="connsiteX1" fmla="*/ 12192000 w 12192000"/>
              <a:gd name="connsiteY1" fmla="*/ 0 h 3363132"/>
              <a:gd name="connsiteX2" fmla="*/ 12192000 w 12192000"/>
              <a:gd name="connsiteY2" fmla="*/ 3363132 h 3363132"/>
              <a:gd name="connsiteX3" fmla="*/ 3073042 w 12192000"/>
              <a:gd name="connsiteY3" fmla="*/ 3363132 h 3363132"/>
              <a:gd name="connsiteX4" fmla="*/ 3022170 w 12192000"/>
              <a:gd name="connsiteY4" fmla="*/ 3312257 h 3363132"/>
              <a:gd name="connsiteX5" fmla="*/ 3022170 w 12192000"/>
              <a:gd name="connsiteY5" fmla="*/ 3311474 h 3363132"/>
              <a:gd name="connsiteX6" fmla="*/ 2701869 w 12192000"/>
              <a:gd name="connsiteY6" fmla="*/ 2991173 h 3363132"/>
              <a:gd name="connsiteX7" fmla="*/ 0 w 12192000"/>
              <a:gd name="connsiteY7" fmla="*/ 2991173 h 336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63132">
                <a:moveTo>
                  <a:pt x="0" y="0"/>
                </a:moveTo>
                <a:lnTo>
                  <a:pt x="12192000" y="0"/>
                </a:lnTo>
                <a:lnTo>
                  <a:pt x="12192000" y="3363132"/>
                </a:lnTo>
                <a:lnTo>
                  <a:pt x="3073042" y="3363132"/>
                </a:lnTo>
                <a:lnTo>
                  <a:pt x="3022170" y="3312257"/>
                </a:lnTo>
                <a:lnTo>
                  <a:pt x="3022170" y="3311474"/>
                </a:lnTo>
                <a:lnTo>
                  <a:pt x="2701869" y="2991173"/>
                </a:lnTo>
                <a:lnTo>
                  <a:pt x="0" y="2991173"/>
                </a:lnTo>
                <a:close/>
              </a:path>
            </a:pathLst>
          </a:custGeom>
        </p:spPr>
        <p:txBody>
          <a:bodyPr wrap="square">
            <a:noAutofit/>
          </a:bodyPr>
          <a:lstStyle/>
          <a:p>
            <a:endParaRPr lang="en-US"/>
          </a:p>
        </p:txBody>
      </p:sp>
    </p:spTree>
    <p:extLst>
      <p:ext uri="{BB962C8B-B14F-4D97-AF65-F5344CB8AC3E}">
        <p14:creationId xmlns:p14="http://schemas.microsoft.com/office/powerpoint/2010/main" val="35194810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D98B3DEE-169F-4F9F-A0F8-22A48AED0580}"/>
              </a:ext>
            </a:extLst>
          </p:cNvPr>
          <p:cNvSpPr>
            <a:spLocks noGrp="1"/>
          </p:cNvSpPr>
          <p:nvPr>
            <p:ph type="pic" sz="quarter" idx="13"/>
          </p:nvPr>
        </p:nvSpPr>
        <p:spPr>
          <a:xfrm>
            <a:off x="0" y="0"/>
            <a:ext cx="9144000" cy="10287000"/>
          </a:xfrm>
          <a:custGeom>
            <a:avLst/>
            <a:gdLst>
              <a:gd name="connsiteX0" fmla="*/ 0 w 6096000"/>
              <a:gd name="connsiteY0" fmla="*/ 0 h 6858000"/>
              <a:gd name="connsiteX1" fmla="*/ 2847160 w 6096000"/>
              <a:gd name="connsiteY1" fmla="*/ 0 h 6858000"/>
              <a:gd name="connsiteX2" fmla="*/ 6096000 w 6096000"/>
              <a:gd name="connsiteY2" fmla="*/ 6858000 h 6858000"/>
              <a:gd name="connsiteX3" fmla="*/ 2105840 w 6096000"/>
              <a:gd name="connsiteY3" fmla="*/ 6858000 h 6858000"/>
              <a:gd name="connsiteX4" fmla="*/ 0 w 6096000"/>
              <a:gd name="connsiteY4" fmla="*/ 241276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2847160" y="0"/>
                </a:lnTo>
                <a:lnTo>
                  <a:pt x="6096000" y="6858000"/>
                </a:lnTo>
                <a:lnTo>
                  <a:pt x="2105840" y="6858000"/>
                </a:lnTo>
                <a:lnTo>
                  <a:pt x="0" y="2412767"/>
                </a:lnTo>
                <a:close/>
              </a:path>
            </a:pathLst>
          </a:custGeom>
          <a:noFill/>
        </p:spPr>
      </p:sp>
    </p:spTree>
    <p:extLst>
      <p:ext uri="{BB962C8B-B14F-4D97-AF65-F5344CB8AC3E}">
        <p14:creationId xmlns:p14="http://schemas.microsoft.com/office/powerpoint/2010/main" val="211572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81B47356-5CBF-4574-BAAD-7BEFE8843AC5}"/>
              </a:ext>
            </a:extLst>
          </p:cNvPr>
          <p:cNvSpPr>
            <a:spLocks noGrp="1"/>
          </p:cNvSpPr>
          <p:nvPr>
            <p:ph type="pic" sz="quarter" idx="10"/>
          </p:nvPr>
        </p:nvSpPr>
        <p:spPr>
          <a:xfrm>
            <a:off x="9906002" y="954105"/>
            <a:ext cx="6861369" cy="8378790"/>
          </a:xfrm>
          <a:custGeom>
            <a:avLst/>
            <a:gdLst>
              <a:gd name="connsiteX0" fmla="*/ 2003903 w 4126459"/>
              <a:gd name="connsiteY0" fmla="*/ 0 h 5039043"/>
              <a:gd name="connsiteX1" fmla="*/ 4126459 w 4126459"/>
              <a:gd name="connsiteY1" fmla="*/ 0 h 5039043"/>
              <a:gd name="connsiteX2" fmla="*/ 4126459 w 4126459"/>
              <a:gd name="connsiteY2" fmla="*/ 5039043 h 5039043"/>
              <a:gd name="connsiteX3" fmla="*/ 0 w 4126459"/>
              <a:gd name="connsiteY3" fmla="*/ 5039043 h 5039043"/>
              <a:gd name="connsiteX4" fmla="*/ 0 w 4126459"/>
              <a:gd name="connsiteY4" fmla="*/ 777831 h 5039043"/>
              <a:gd name="connsiteX5" fmla="*/ 1226072 w 4126459"/>
              <a:gd name="connsiteY5" fmla="*/ 777831 h 5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459" h="5039043">
                <a:moveTo>
                  <a:pt x="2003903" y="0"/>
                </a:moveTo>
                <a:lnTo>
                  <a:pt x="4126459" y="0"/>
                </a:lnTo>
                <a:lnTo>
                  <a:pt x="4126459" y="5039043"/>
                </a:lnTo>
                <a:lnTo>
                  <a:pt x="0" y="5039043"/>
                </a:lnTo>
                <a:lnTo>
                  <a:pt x="0" y="777831"/>
                </a:lnTo>
                <a:lnTo>
                  <a:pt x="1226072" y="777831"/>
                </a:lnTo>
                <a:close/>
              </a:path>
            </a:pathLst>
          </a:custGeom>
        </p:spPr>
        <p:txBody>
          <a:bodyPr wrap="square">
            <a:noAutofit/>
          </a:bodyPr>
          <a:lstStyle/>
          <a:p>
            <a:endParaRPr lang="en-US"/>
          </a:p>
        </p:txBody>
      </p:sp>
    </p:spTree>
    <p:extLst>
      <p:ext uri="{BB962C8B-B14F-4D97-AF65-F5344CB8AC3E}">
        <p14:creationId xmlns:p14="http://schemas.microsoft.com/office/powerpoint/2010/main" val="37411615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5642A0A-AF24-4C7B-B522-72E49A56F7AC}"/>
              </a:ext>
            </a:extLst>
          </p:cNvPr>
          <p:cNvSpPr>
            <a:spLocks noGrp="1"/>
          </p:cNvSpPr>
          <p:nvPr>
            <p:ph type="pic" sz="quarter" idx="10"/>
          </p:nvPr>
        </p:nvSpPr>
        <p:spPr>
          <a:xfrm>
            <a:off x="0" y="3124200"/>
            <a:ext cx="18288000" cy="4892298"/>
          </a:xfrm>
          <a:custGeom>
            <a:avLst/>
            <a:gdLst>
              <a:gd name="connsiteX0" fmla="*/ 0 w 12192000"/>
              <a:gd name="connsiteY0" fmla="*/ 0 h 3718732"/>
              <a:gd name="connsiteX1" fmla="*/ 9118958 w 12192000"/>
              <a:gd name="connsiteY1" fmla="*/ 0 h 3718732"/>
              <a:gd name="connsiteX2" fmla="*/ 9169830 w 12192000"/>
              <a:gd name="connsiteY2" fmla="*/ 50875 h 3718732"/>
              <a:gd name="connsiteX3" fmla="*/ 9169830 w 12192000"/>
              <a:gd name="connsiteY3" fmla="*/ 51658 h 3718732"/>
              <a:gd name="connsiteX4" fmla="*/ 9473772 w 12192000"/>
              <a:gd name="connsiteY4" fmla="*/ 355600 h 3718732"/>
              <a:gd name="connsiteX5" fmla="*/ 12192000 w 12192000"/>
              <a:gd name="connsiteY5" fmla="*/ 355600 h 3718732"/>
              <a:gd name="connsiteX6" fmla="*/ 12192000 w 12192000"/>
              <a:gd name="connsiteY6" fmla="*/ 371959 h 3718732"/>
              <a:gd name="connsiteX7" fmla="*/ 12192000 w 12192000"/>
              <a:gd name="connsiteY7" fmla="*/ 3363132 h 3718732"/>
              <a:gd name="connsiteX8" fmla="*/ 12192000 w 12192000"/>
              <a:gd name="connsiteY8" fmla="*/ 3718732 h 3718732"/>
              <a:gd name="connsiteX9" fmla="*/ 3073042 w 12192000"/>
              <a:gd name="connsiteY9" fmla="*/ 3718732 h 3718732"/>
              <a:gd name="connsiteX10" fmla="*/ 3022170 w 12192000"/>
              <a:gd name="connsiteY10" fmla="*/ 3667857 h 3718732"/>
              <a:gd name="connsiteX11" fmla="*/ 3022170 w 12192000"/>
              <a:gd name="connsiteY11" fmla="*/ 3667074 h 3718732"/>
              <a:gd name="connsiteX12" fmla="*/ 2718228 w 12192000"/>
              <a:gd name="connsiteY12" fmla="*/ 3363132 h 3718732"/>
              <a:gd name="connsiteX13" fmla="*/ 0 w 12192000"/>
              <a:gd name="connsiteY13" fmla="*/ 3363132 h 3718732"/>
              <a:gd name="connsiteX14" fmla="*/ 0 w 12192000"/>
              <a:gd name="connsiteY14" fmla="*/ 3346773 h 3718732"/>
              <a:gd name="connsiteX15" fmla="*/ 0 w 12192000"/>
              <a:gd name="connsiteY15" fmla="*/ 355600 h 371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3718732">
                <a:moveTo>
                  <a:pt x="0" y="0"/>
                </a:moveTo>
                <a:lnTo>
                  <a:pt x="9118958" y="0"/>
                </a:lnTo>
                <a:lnTo>
                  <a:pt x="9169830" y="50875"/>
                </a:lnTo>
                <a:lnTo>
                  <a:pt x="9169830" y="51658"/>
                </a:lnTo>
                <a:lnTo>
                  <a:pt x="9473772" y="355600"/>
                </a:lnTo>
                <a:lnTo>
                  <a:pt x="12192000" y="355600"/>
                </a:lnTo>
                <a:lnTo>
                  <a:pt x="12192000" y="371959"/>
                </a:lnTo>
                <a:lnTo>
                  <a:pt x="12192000" y="3363132"/>
                </a:lnTo>
                <a:lnTo>
                  <a:pt x="12192000" y="3718732"/>
                </a:lnTo>
                <a:lnTo>
                  <a:pt x="3073042" y="3718732"/>
                </a:lnTo>
                <a:lnTo>
                  <a:pt x="3022170" y="3667857"/>
                </a:lnTo>
                <a:lnTo>
                  <a:pt x="3022170" y="3667074"/>
                </a:lnTo>
                <a:lnTo>
                  <a:pt x="2718228" y="3363132"/>
                </a:lnTo>
                <a:lnTo>
                  <a:pt x="0" y="3363132"/>
                </a:lnTo>
                <a:lnTo>
                  <a:pt x="0" y="3346773"/>
                </a:lnTo>
                <a:lnTo>
                  <a:pt x="0" y="355600"/>
                </a:lnTo>
                <a:close/>
              </a:path>
            </a:pathLst>
          </a:custGeom>
        </p:spPr>
        <p:txBody>
          <a:bodyPr wrap="square">
            <a:noAutofit/>
          </a:bodyPr>
          <a:lstStyle/>
          <a:p>
            <a:endParaRPr lang="en-US" dirty="0"/>
          </a:p>
        </p:txBody>
      </p:sp>
    </p:spTree>
    <p:extLst>
      <p:ext uri="{BB962C8B-B14F-4D97-AF65-F5344CB8AC3E}">
        <p14:creationId xmlns:p14="http://schemas.microsoft.com/office/powerpoint/2010/main" val="19047853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3775F4-DA46-47CF-BDB1-21CF5B1645A5}"/>
              </a:ext>
            </a:extLst>
          </p:cNvPr>
          <p:cNvSpPr>
            <a:spLocks noGrp="1"/>
          </p:cNvSpPr>
          <p:nvPr>
            <p:ph type="pic" sz="quarter" idx="4294967295"/>
          </p:nvPr>
        </p:nvSpPr>
        <p:spPr>
          <a:xfrm>
            <a:off x="2" y="1207711"/>
            <a:ext cx="8229599" cy="7871579"/>
          </a:xfrm>
          <a:prstGeom prst="snip1Rect">
            <a:avLst>
              <a:gd name="adj" fmla="val 50000"/>
            </a:avLst>
          </a:prstGeom>
        </p:spPr>
      </p:sp>
    </p:spTree>
    <p:extLst>
      <p:ext uri="{BB962C8B-B14F-4D97-AF65-F5344CB8AC3E}">
        <p14:creationId xmlns:p14="http://schemas.microsoft.com/office/powerpoint/2010/main" val="996370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ECEFDC8-4058-4189-91DA-A7C7CA867F97}"/>
              </a:ext>
            </a:extLst>
          </p:cNvPr>
          <p:cNvSpPr>
            <a:spLocks noGrp="1"/>
          </p:cNvSpPr>
          <p:nvPr>
            <p:ph type="pic" sz="quarter" idx="10"/>
          </p:nvPr>
        </p:nvSpPr>
        <p:spPr>
          <a:xfrm>
            <a:off x="9315450" y="571520"/>
            <a:ext cx="8972550" cy="9143982"/>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4830935">
                <a:moveTo>
                  <a:pt x="1560923" y="0"/>
                </a:moveTo>
                <a:lnTo>
                  <a:pt x="5981700" y="0"/>
                </a:lnTo>
                <a:lnTo>
                  <a:pt x="5981700" y="4830935"/>
                </a:lnTo>
                <a:lnTo>
                  <a:pt x="1560923" y="4830935"/>
                </a:lnTo>
                <a:lnTo>
                  <a:pt x="0" y="2415467"/>
                </a:lnTo>
                <a:close/>
              </a:path>
            </a:pathLst>
          </a:custGeom>
        </p:spPr>
        <p:txBody>
          <a:bodyPr wrap="square">
            <a:noAutofit/>
          </a:bodyPr>
          <a:lstStyle/>
          <a:p>
            <a:endParaRPr lang="en-US"/>
          </a:p>
        </p:txBody>
      </p:sp>
    </p:spTree>
    <p:extLst>
      <p:ext uri="{BB962C8B-B14F-4D97-AF65-F5344CB8AC3E}">
        <p14:creationId xmlns:p14="http://schemas.microsoft.com/office/powerpoint/2010/main" val="1319302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11129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E19FBA3-3C53-4F08-8E01-BBA297B18022}"/>
              </a:ext>
            </a:extLst>
          </p:cNvPr>
          <p:cNvSpPr>
            <a:spLocks noGrp="1"/>
          </p:cNvSpPr>
          <p:nvPr>
            <p:ph type="pic" sz="quarter" idx="10"/>
          </p:nvPr>
        </p:nvSpPr>
        <p:spPr>
          <a:xfrm>
            <a:off x="-1" y="0"/>
            <a:ext cx="8599715" cy="10287000"/>
          </a:xfrm>
          <a:custGeom>
            <a:avLst/>
            <a:gdLst>
              <a:gd name="connsiteX0" fmla="*/ 0 w 3952068"/>
              <a:gd name="connsiteY0" fmla="*/ 0 h 6858000"/>
              <a:gd name="connsiteX1" fmla="*/ 3439514 w 3952068"/>
              <a:gd name="connsiteY1" fmla="*/ 0 h 6858000"/>
              <a:gd name="connsiteX2" fmla="*/ 3439514 w 3952068"/>
              <a:gd name="connsiteY2" fmla="*/ 381652 h 6858000"/>
              <a:gd name="connsiteX3" fmla="*/ 3952068 w 3952068"/>
              <a:gd name="connsiteY3" fmla="*/ 676120 h 6858000"/>
              <a:gd name="connsiteX4" fmla="*/ 3952068 w 3952068"/>
              <a:gd name="connsiteY4" fmla="*/ 2752881 h 6858000"/>
              <a:gd name="connsiteX5" fmla="*/ 3439514 w 3952068"/>
              <a:gd name="connsiteY5" fmla="*/ 3047348 h 6858000"/>
              <a:gd name="connsiteX6" fmla="*/ 3439514 w 3952068"/>
              <a:gd name="connsiteY6" fmla="*/ 3429000 h 6858000"/>
              <a:gd name="connsiteX7" fmla="*/ 3439514 w 3952068"/>
              <a:gd name="connsiteY7" fmla="*/ 3810652 h 6858000"/>
              <a:gd name="connsiteX8" fmla="*/ 3952068 w 3952068"/>
              <a:gd name="connsiteY8" fmla="*/ 4105120 h 6858000"/>
              <a:gd name="connsiteX9" fmla="*/ 3952068 w 3952068"/>
              <a:gd name="connsiteY9" fmla="*/ 6181881 h 6858000"/>
              <a:gd name="connsiteX10" fmla="*/ 3439514 w 3952068"/>
              <a:gd name="connsiteY10" fmla="*/ 6476348 h 6858000"/>
              <a:gd name="connsiteX11" fmla="*/ 3439514 w 3952068"/>
              <a:gd name="connsiteY11" fmla="*/ 6858000 h 6858000"/>
              <a:gd name="connsiteX12" fmla="*/ 0 w 3952068"/>
              <a:gd name="connsiteY12" fmla="*/ 6858000 h 6858000"/>
              <a:gd name="connsiteX13" fmla="*/ 0 w 3952068"/>
              <a:gd name="connsiteY13"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068" h="6858000">
                <a:moveTo>
                  <a:pt x="0" y="0"/>
                </a:moveTo>
                <a:lnTo>
                  <a:pt x="3439514" y="0"/>
                </a:lnTo>
                <a:lnTo>
                  <a:pt x="3439514" y="381652"/>
                </a:lnTo>
                <a:lnTo>
                  <a:pt x="3952068" y="676120"/>
                </a:lnTo>
                <a:lnTo>
                  <a:pt x="3952068" y="2752881"/>
                </a:lnTo>
                <a:lnTo>
                  <a:pt x="3439514" y="3047348"/>
                </a:lnTo>
                <a:lnTo>
                  <a:pt x="3439514" y="3429000"/>
                </a:lnTo>
                <a:lnTo>
                  <a:pt x="3439514" y="3810652"/>
                </a:lnTo>
                <a:lnTo>
                  <a:pt x="3952068" y="4105120"/>
                </a:lnTo>
                <a:lnTo>
                  <a:pt x="3952068" y="6181881"/>
                </a:lnTo>
                <a:lnTo>
                  <a:pt x="3439514" y="6476348"/>
                </a:lnTo>
                <a:lnTo>
                  <a:pt x="3439514" y="6858000"/>
                </a:lnTo>
                <a:lnTo>
                  <a:pt x="0" y="6858000"/>
                </a:lnTo>
                <a:lnTo>
                  <a:pt x="0" y="3429000"/>
                </a:lnTo>
                <a:close/>
              </a:path>
            </a:pathLst>
          </a:custGeom>
        </p:spPr>
        <p:txBody>
          <a:bodyPr wrap="square">
            <a:noAutofit/>
          </a:bodyPr>
          <a:lstStyle/>
          <a:p>
            <a:endParaRPr lang="en-US"/>
          </a:p>
        </p:txBody>
      </p:sp>
    </p:spTree>
    <p:extLst>
      <p:ext uri="{BB962C8B-B14F-4D97-AF65-F5344CB8AC3E}">
        <p14:creationId xmlns:p14="http://schemas.microsoft.com/office/powerpoint/2010/main" val="34211119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10">
            <a:extLst>
              <a:ext uri="{FF2B5EF4-FFF2-40B4-BE49-F238E27FC236}">
                <a16:creationId xmlns:a16="http://schemas.microsoft.com/office/drawing/2014/main" id="{F0D41C7D-D090-449B-8013-24BA69FE1CE0}"/>
              </a:ext>
            </a:extLst>
          </p:cNvPr>
          <p:cNvSpPr>
            <a:spLocks noGrp="1"/>
          </p:cNvSpPr>
          <p:nvPr>
            <p:ph type="pic" sz="quarter" idx="11"/>
          </p:nvPr>
        </p:nvSpPr>
        <p:spPr>
          <a:xfrm>
            <a:off x="2389687"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4" name="Picture Placeholder 13">
            <a:extLst>
              <a:ext uri="{FF2B5EF4-FFF2-40B4-BE49-F238E27FC236}">
                <a16:creationId xmlns:a16="http://schemas.microsoft.com/office/drawing/2014/main" id="{9CBCA18A-5482-4A2F-A379-860894D00594}"/>
              </a:ext>
            </a:extLst>
          </p:cNvPr>
          <p:cNvSpPr>
            <a:spLocks noGrp="1"/>
          </p:cNvSpPr>
          <p:nvPr>
            <p:ph type="pic" sz="quarter" idx="12"/>
          </p:nvPr>
        </p:nvSpPr>
        <p:spPr>
          <a:xfrm>
            <a:off x="7058672"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5" name="Picture Placeholder 16">
            <a:extLst>
              <a:ext uri="{FF2B5EF4-FFF2-40B4-BE49-F238E27FC236}">
                <a16:creationId xmlns:a16="http://schemas.microsoft.com/office/drawing/2014/main" id="{62C100B6-7B74-4A35-A32D-2AE139F9323D}"/>
              </a:ext>
            </a:extLst>
          </p:cNvPr>
          <p:cNvSpPr>
            <a:spLocks noGrp="1"/>
          </p:cNvSpPr>
          <p:nvPr>
            <p:ph type="pic" sz="quarter" idx="13"/>
          </p:nvPr>
        </p:nvSpPr>
        <p:spPr>
          <a:xfrm>
            <a:off x="11727658"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Tree>
    <p:extLst>
      <p:ext uri="{BB962C8B-B14F-4D97-AF65-F5344CB8AC3E}">
        <p14:creationId xmlns:p14="http://schemas.microsoft.com/office/powerpoint/2010/main" val="3630322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60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3" name="Рисунок 4">
            <a:extLst>
              <a:ext uri="{FF2B5EF4-FFF2-40B4-BE49-F238E27FC236}">
                <a16:creationId xmlns:a16="http://schemas.microsoft.com/office/drawing/2014/main" id="{93AF81EE-19C9-4F05-B807-F840D8B81984}"/>
              </a:ext>
            </a:extLst>
          </p:cNvPr>
          <p:cNvSpPr>
            <a:spLocks noGrp="1"/>
          </p:cNvSpPr>
          <p:nvPr>
            <p:ph type="pic" sz="quarter" idx="10"/>
          </p:nvPr>
        </p:nvSpPr>
        <p:spPr>
          <a:xfrm>
            <a:off x="5020559" y="1447144"/>
            <a:ext cx="7854998" cy="6325259"/>
          </a:xfrm>
          <a:custGeom>
            <a:avLst/>
            <a:gdLst>
              <a:gd name="connsiteX0" fmla="*/ 0 w 7086600"/>
              <a:gd name="connsiteY0" fmla="*/ 7391400 h 7391400"/>
              <a:gd name="connsiteX1" fmla="*/ 1371611 w 7086600"/>
              <a:gd name="connsiteY1" fmla="*/ 0 h 7391400"/>
              <a:gd name="connsiteX2" fmla="*/ 5714989 w 7086600"/>
              <a:gd name="connsiteY2" fmla="*/ 0 h 7391400"/>
              <a:gd name="connsiteX3" fmla="*/ 7086600 w 7086600"/>
              <a:gd name="connsiteY3" fmla="*/ 7391400 h 7391400"/>
              <a:gd name="connsiteX4" fmla="*/ 0 w 7086600"/>
              <a:gd name="connsiteY4" fmla="*/ 7391400 h 7391400"/>
              <a:gd name="connsiteX0" fmla="*/ 628639 w 7715239"/>
              <a:gd name="connsiteY0" fmla="*/ 7391400 h 7391400"/>
              <a:gd name="connsiteX1" fmla="*/ 0 w 7715239"/>
              <a:gd name="connsiteY1" fmla="*/ 1714500 h 7391400"/>
              <a:gd name="connsiteX2" fmla="*/ 6343628 w 7715239"/>
              <a:gd name="connsiteY2" fmla="*/ 0 h 7391400"/>
              <a:gd name="connsiteX3" fmla="*/ 7715239 w 7715239"/>
              <a:gd name="connsiteY3" fmla="*/ 7391400 h 7391400"/>
              <a:gd name="connsiteX4" fmla="*/ 628639 w 7715239"/>
              <a:gd name="connsiteY4" fmla="*/ 7391400 h 7391400"/>
              <a:gd name="connsiteX0" fmla="*/ 628639 w 7715239"/>
              <a:gd name="connsiteY0" fmla="*/ 7548349 h 7548349"/>
              <a:gd name="connsiteX1" fmla="*/ 0 w 7715239"/>
              <a:gd name="connsiteY1" fmla="*/ 1871449 h 7548349"/>
              <a:gd name="connsiteX2" fmla="*/ 4057628 w 7715239"/>
              <a:gd name="connsiteY2" fmla="*/ 0 h 7548349"/>
              <a:gd name="connsiteX3" fmla="*/ 7715239 w 7715239"/>
              <a:gd name="connsiteY3" fmla="*/ 7548349 h 7548349"/>
              <a:gd name="connsiteX4" fmla="*/ 628639 w 7715239"/>
              <a:gd name="connsiteY4" fmla="*/ 7548349 h 7548349"/>
              <a:gd name="connsiteX0" fmla="*/ 628639 w 7715239"/>
              <a:gd name="connsiteY0" fmla="*/ 7548349 h 7548349"/>
              <a:gd name="connsiteX1" fmla="*/ 0 w 7715239"/>
              <a:gd name="connsiteY1" fmla="*/ 1871449 h 7548349"/>
              <a:gd name="connsiteX2" fmla="*/ 4078100 w 7715239"/>
              <a:gd name="connsiteY2" fmla="*/ 0 h 7548349"/>
              <a:gd name="connsiteX3" fmla="*/ 7715239 w 7715239"/>
              <a:gd name="connsiteY3" fmla="*/ 7548349 h 7548349"/>
              <a:gd name="connsiteX4" fmla="*/ 628639 w 7715239"/>
              <a:gd name="connsiteY4" fmla="*/ 7548349 h 7548349"/>
              <a:gd name="connsiteX0" fmla="*/ 621816 w 7708416"/>
              <a:gd name="connsiteY0" fmla="*/ 7548349 h 7548349"/>
              <a:gd name="connsiteX1" fmla="*/ 0 w 7708416"/>
              <a:gd name="connsiteY1" fmla="*/ 1878273 h 7548349"/>
              <a:gd name="connsiteX2" fmla="*/ 4071277 w 7708416"/>
              <a:gd name="connsiteY2" fmla="*/ 0 h 7548349"/>
              <a:gd name="connsiteX3" fmla="*/ 7708416 w 7708416"/>
              <a:gd name="connsiteY3" fmla="*/ 7548349 h 7548349"/>
              <a:gd name="connsiteX4" fmla="*/ 621816 w 7708416"/>
              <a:gd name="connsiteY4" fmla="*/ 7548349 h 7548349"/>
              <a:gd name="connsiteX0" fmla="*/ 5043691 w 7708416"/>
              <a:gd name="connsiteY0" fmla="*/ 7568820 h 7568820"/>
              <a:gd name="connsiteX1" fmla="*/ 0 w 7708416"/>
              <a:gd name="connsiteY1" fmla="*/ 1878273 h 7568820"/>
              <a:gd name="connsiteX2" fmla="*/ 4071277 w 7708416"/>
              <a:gd name="connsiteY2" fmla="*/ 0 h 7568820"/>
              <a:gd name="connsiteX3" fmla="*/ 7708416 w 7708416"/>
              <a:gd name="connsiteY3" fmla="*/ 7548349 h 7568820"/>
              <a:gd name="connsiteX4" fmla="*/ 5043691 w 7708416"/>
              <a:gd name="connsiteY4" fmla="*/ 7568820 h 7568820"/>
              <a:gd name="connsiteX0" fmla="*/ 5043691 w 9400738"/>
              <a:gd name="connsiteY0" fmla="*/ 7568820 h 7568820"/>
              <a:gd name="connsiteX1" fmla="*/ 0 w 9400738"/>
              <a:gd name="connsiteY1" fmla="*/ 1878273 h 7568820"/>
              <a:gd name="connsiteX2" fmla="*/ 4071277 w 9400738"/>
              <a:gd name="connsiteY2" fmla="*/ 0 h 7568820"/>
              <a:gd name="connsiteX3" fmla="*/ 9400738 w 9400738"/>
              <a:gd name="connsiteY3" fmla="*/ 5091752 h 7568820"/>
              <a:gd name="connsiteX4" fmla="*/ 5043691 w 9400738"/>
              <a:gd name="connsiteY4" fmla="*/ 7568820 h 7568820"/>
              <a:gd name="connsiteX0" fmla="*/ 5043691 w 9400738"/>
              <a:gd name="connsiteY0" fmla="*/ 7561996 h 7561996"/>
              <a:gd name="connsiteX1" fmla="*/ 0 w 9400738"/>
              <a:gd name="connsiteY1" fmla="*/ 1871449 h 7561996"/>
              <a:gd name="connsiteX2" fmla="*/ 4030334 w 9400738"/>
              <a:gd name="connsiteY2" fmla="*/ 0 h 7561996"/>
              <a:gd name="connsiteX3" fmla="*/ 9400738 w 9400738"/>
              <a:gd name="connsiteY3" fmla="*/ 5084928 h 7561996"/>
              <a:gd name="connsiteX4" fmla="*/ 5043691 w 9400738"/>
              <a:gd name="connsiteY4" fmla="*/ 7561996 h 7561996"/>
              <a:gd name="connsiteX0" fmla="*/ 5043691 w 9400738"/>
              <a:gd name="connsiteY0" fmla="*/ 7548348 h 7548348"/>
              <a:gd name="connsiteX1" fmla="*/ 0 w 9400738"/>
              <a:gd name="connsiteY1" fmla="*/ 1857801 h 7548348"/>
              <a:gd name="connsiteX2" fmla="*/ 4043982 w 9400738"/>
              <a:gd name="connsiteY2" fmla="*/ 0 h 7548348"/>
              <a:gd name="connsiteX3" fmla="*/ 9400738 w 9400738"/>
              <a:gd name="connsiteY3" fmla="*/ 5071280 h 7548348"/>
              <a:gd name="connsiteX4" fmla="*/ 5043691 w 9400738"/>
              <a:gd name="connsiteY4" fmla="*/ 7548348 h 7548348"/>
              <a:gd name="connsiteX0" fmla="*/ 5057339 w 9414386"/>
              <a:gd name="connsiteY0" fmla="*/ 7548348 h 7548348"/>
              <a:gd name="connsiteX1" fmla="*/ 0 w 9414386"/>
              <a:gd name="connsiteY1" fmla="*/ 1862351 h 7548348"/>
              <a:gd name="connsiteX2" fmla="*/ 4057630 w 9414386"/>
              <a:gd name="connsiteY2" fmla="*/ 0 h 7548348"/>
              <a:gd name="connsiteX3" fmla="*/ 9414386 w 9414386"/>
              <a:gd name="connsiteY3" fmla="*/ 5071280 h 7548348"/>
              <a:gd name="connsiteX4" fmla="*/ 5057339 w 9414386"/>
              <a:gd name="connsiteY4" fmla="*/ 7548348 h 7548348"/>
              <a:gd name="connsiteX0" fmla="*/ 5057339 w 9414386"/>
              <a:gd name="connsiteY0" fmla="*/ 7552897 h 7552897"/>
              <a:gd name="connsiteX1" fmla="*/ 0 w 9414386"/>
              <a:gd name="connsiteY1" fmla="*/ 1866900 h 7552897"/>
              <a:gd name="connsiteX2" fmla="*/ 4053081 w 9414386"/>
              <a:gd name="connsiteY2" fmla="*/ 0 h 7552897"/>
              <a:gd name="connsiteX3" fmla="*/ 9414386 w 9414386"/>
              <a:gd name="connsiteY3" fmla="*/ 5075829 h 7552897"/>
              <a:gd name="connsiteX4" fmla="*/ 5057339 w 9414386"/>
              <a:gd name="connsiteY4" fmla="*/ 7552897 h 7552897"/>
              <a:gd name="connsiteX0" fmla="*/ 5061888 w 9414386"/>
              <a:gd name="connsiteY0" fmla="*/ 7566545 h 7566545"/>
              <a:gd name="connsiteX1" fmla="*/ 0 w 9414386"/>
              <a:gd name="connsiteY1" fmla="*/ 1866900 h 7566545"/>
              <a:gd name="connsiteX2" fmla="*/ 4053081 w 9414386"/>
              <a:gd name="connsiteY2" fmla="*/ 0 h 7566545"/>
              <a:gd name="connsiteX3" fmla="*/ 9414386 w 9414386"/>
              <a:gd name="connsiteY3" fmla="*/ 5075829 h 7566545"/>
              <a:gd name="connsiteX4" fmla="*/ 5061888 w 9414386"/>
              <a:gd name="connsiteY4" fmla="*/ 7566545 h 7566545"/>
              <a:gd name="connsiteX0" fmla="*/ 5061888 w 9414386"/>
              <a:gd name="connsiteY0" fmla="*/ 7589291 h 7589291"/>
              <a:gd name="connsiteX1" fmla="*/ 0 w 9414386"/>
              <a:gd name="connsiteY1" fmla="*/ 1866900 h 7589291"/>
              <a:gd name="connsiteX2" fmla="*/ 4053081 w 9414386"/>
              <a:gd name="connsiteY2" fmla="*/ 0 h 7589291"/>
              <a:gd name="connsiteX3" fmla="*/ 9414386 w 9414386"/>
              <a:gd name="connsiteY3" fmla="*/ 5075829 h 7589291"/>
              <a:gd name="connsiteX4" fmla="*/ 5061888 w 9414386"/>
              <a:gd name="connsiteY4" fmla="*/ 7589291 h 7589291"/>
              <a:gd name="connsiteX0" fmla="*/ 5061888 w 9428034"/>
              <a:gd name="connsiteY0" fmla="*/ 7589291 h 7589291"/>
              <a:gd name="connsiteX1" fmla="*/ 0 w 9428034"/>
              <a:gd name="connsiteY1" fmla="*/ 1866900 h 7589291"/>
              <a:gd name="connsiteX2" fmla="*/ 4053081 w 9428034"/>
              <a:gd name="connsiteY2" fmla="*/ 0 h 7589291"/>
              <a:gd name="connsiteX3" fmla="*/ 9428034 w 9428034"/>
              <a:gd name="connsiteY3" fmla="*/ 5071280 h 7589291"/>
              <a:gd name="connsiteX4" fmla="*/ 5061888 w 9428034"/>
              <a:gd name="connsiteY4" fmla="*/ 7589291 h 7589291"/>
              <a:gd name="connsiteX0" fmla="*/ 5061888 w 9428034"/>
              <a:gd name="connsiteY0" fmla="*/ 7602939 h 7602939"/>
              <a:gd name="connsiteX1" fmla="*/ 0 w 9428034"/>
              <a:gd name="connsiteY1" fmla="*/ 1880548 h 7602939"/>
              <a:gd name="connsiteX2" fmla="*/ 4053081 w 9428034"/>
              <a:gd name="connsiteY2" fmla="*/ 0 h 7602939"/>
              <a:gd name="connsiteX3" fmla="*/ 9428034 w 9428034"/>
              <a:gd name="connsiteY3" fmla="*/ 5084928 h 7602939"/>
              <a:gd name="connsiteX4" fmla="*/ 5061888 w 9428034"/>
              <a:gd name="connsiteY4" fmla="*/ 7602939 h 7602939"/>
              <a:gd name="connsiteX0" fmla="*/ 5075536 w 9441682"/>
              <a:gd name="connsiteY0" fmla="*/ 7602939 h 7602939"/>
              <a:gd name="connsiteX1" fmla="*/ 0 w 9441682"/>
              <a:gd name="connsiteY1" fmla="*/ 1885098 h 7602939"/>
              <a:gd name="connsiteX2" fmla="*/ 4066729 w 9441682"/>
              <a:gd name="connsiteY2" fmla="*/ 0 h 7602939"/>
              <a:gd name="connsiteX3" fmla="*/ 9441682 w 9441682"/>
              <a:gd name="connsiteY3" fmla="*/ 5084928 h 7602939"/>
              <a:gd name="connsiteX4" fmla="*/ 5075536 w 9441682"/>
              <a:gd name="connsiteY4" fmla="*/ 7602939 h 76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1682" h="7602939">
                <a:moveTo>
                  <a:pt x="5075536" y="7602939"/>
                </a:moveTo>
                <a:lnTo>
                  <a:pt x="0" y="1885098"/>
                </a:lnTo>
                <a:lnTo>
                  <a:pt x="4066729" y="0"/>
                </a:lnTo>
                <a:lnTo>
                  <a:pt x="9441682" y="5084928"/>
                </a:lnTo>
                <a:lnTo>
                  <a:pt x="5075536" y="7602939"/>
                </a:lnTo>
                <a:close/>
              </a:path>
            </a:pathLst>
          </a:custGeom>
        </p:spPr>
        <p:txBody>
          <a:bodyPr/>
          <a:lstStyle/>
          <a:p>
            <a:endParaRPr lang="en-US"/>
          </a:p>
        </p:txBody>
      </p:sp>
    </p:spTree>
    <p:extLst>
      <p:ext uri="{BB962C8B-B14F-4D97-AF65-F5344CB8AC3E}">
        <p14:creationId xmlns:p14="http://schemas.microsoft.com/office/powerpoint/2010/main" val="1748286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004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299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81305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4279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8940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069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605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C764DE79-268F-4C1A-8933-263129D2AF90}" type="datetimeFigureOut">
              <a:rPr lang="en-US" dirty="0"/>
              <a:t>7/21/2022</a:t>
            </a:fld>
            <a:endParaRPr lang="en-US" dirty="0"/>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5366855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5" r:id="rId17"/>
    <p:sldLayoutId id="2147483686" r:id="rId18"/>
    <p:sldLayoutId id="2147483687" r:id="rId19"/>
    <p:sldLayoutId id="2147483688" r:id="rId20"/>
    <p:sldLayoutId id="2147483689" r:id="rId21"/>
    <p:sldLayoutId id="2147483690" r:id="rId22"/>
    <p:sldLayoutId id="2147483692" r:id="rId23"/>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0" userDrawn="1">
          <p15:clr>
            <a:srgbClr val="F26B43"/>
          </p15:clr>
        </p15:guide>
        <p15:guide id="2" pos="11160" userDrawn="1">
          <p15:clr>
            <a:srgbClr val="F26B43"/>
          </p15:clr>
        </p15:guide>
        <p15:guide id="3" orient="horz" pos="360" userDrawn="1">
          <p15:clr>
            <a:srgbClr val="F26B43"/>
          </p15:clr>
        </p15:guide>
        <p15:guide id="4" orient="horz" pos="6120" userDrawn="1">
          <p15:clr>
            <a:srgbClr val="F26B43"/>
          </p15:clr>
        </p15:guide>
        <p15:guide id="5" pos="5760" userDrawn="1">
          <p15:clr>
            <a:srgbClr val="F26B43"/>
          </p15:clr>
        </p15:guide>
        <p15:guide id="6" orient="horz" pos="32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1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28.png"/><Relationship Id="rId1" Type="http://schemas.openxmlformats.org/officeDocument/2006/relationships/slideLayout" Target="../slideLayouts/slideLayout23.xml"/><Relationship Id="rId5" Type="http://schemas.openxmlformats.org/officeDocument/2006/relationships/hyperlink" Target="https://creativecommons.org/licenses/by/3.0/" TargetMode="External"/><Relationship Id="rId4" Type="http://schemas.openxmlformats.org/officeDocument/2006/relationships/hyperlink" Target="https://80000hours.org/articles/research-questions-by-disciplin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5.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s://technofaq.org/posts/2020/02/real-estate-technology-trends-to-watch-in-2020/" TargetMode="External"/><Relationship Id="rId7" Type="http://schemas.openxmlformats.org/officeDocument/2006/relationships/hyperlink" Target="https://fred.stlouisfed.org/series/PRIME" TargetMode="Externa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hyperlink" Target="https://profiles.dcps.dc.gov/" TargetMode="External"/><Relationship Id="rId5" Type="http://schemas.openxmlformats.org/officeDocument/2006/relationships/hyperlink" Target="https://www.schooldigger.com/go/DC/schoolrank.aspx?level=3" TargetMode="External"/><Relationship Id="rId4" Type="http://schemas.openxmlformats.org/officeDocument/2006/relationships/hyperlink" Target="https://www.kaggle.com/christophercorrea/preparing-the-d-c-real-property-dataset/data"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2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 Id="rId9" Type="http://schemas.openxmlformats.org/officeDocument/2006/relationships/image" Target="../media/image17.jp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2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94EC73F-368E-4AFC-9389-D9986FB8A8AE}"/>
              </a:ext>
            </a:extLst>
          </p:cNvPr>
          <p:cNvSpPr/>
          <p:nvPr/>
        </p:nvSpPr>
        <p:spPr>
          <a:xfrm>
            <a:off x="2" y="157096"/>
            <a:ext cx="18287798" cy="10067915"/>
          </a:xfrm>
          <a:custGeom>
            <a:avLst/>
            <a:gdLst>
              <a:gd name="connsiteX0" fmla="*/ 0 w 12191865"/>
              <a:gd name="connsiteY0" fmla="*/ 0 h 6711943"/>
              <a:gd name="connsiteX1" fmla="*/ 12185654 w 12191865"/>
              <a:gd name="connsiteY1" fmla="*/ 0 h 6711943"/>
              <a:gd name="connsiteX2" fmla="*/ 12191865 w 12191865"/>
              <a:gd name="connsiteY2" fmla="*/ 6711943 h 6711943"/>
              <a:gd name="connsiteX3" fmla="*/ 11778210 w 12191865"/>
              <a:gd name="connsiteY3" fmla="*/ 6711943 h 6711943"/>
              <a:gd name="connsiteX4" fmla="*/ 5139692 w 12191865"/>
              <a:gd name="connsiteY4" fmla="*/ 4279558 h 6711943"/>
              <a:gd name="connsiteX5" fmla="*/ 0 w 12191865"/>
              <a:gd name="connsiteY5" fmla="*/ 5143857 h 6711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865" h="6711943">
                <a:moveTo>
                  <a:pt x="0" y="0"/>
                </a:moveTo>
                <a:lnTo>
                  <a:pt x="12185654" y="0"/>
                </a:lnTo>
                <a:lnTo>
                  <a:pt x="12191865" y="6711943"/>
                </a:lnTo>
                <a:lnTo>
                  <a:pt x="11778210" y="6711943"/>
                </a:lnTo>
                <a:lnTo>
                  <a:pt x="5139692" y="4279558"/>
                </a:lnTo>
                <a:lnTo>
                  <a:pt x="0" y="5143857"/>
                </a:lnTo>
                <a:close/>
              </a:path>
            </a:pathLst>
          </a:cu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4" name="Picture Placeholder 3" descr="A picture containing diagram&#10;&#10;Description automatically generated">
            <a:extLst>
              <a:ext uri="{FF2B5EF4-FFF2-40B4-BE49-F238E27FC236}">
                <a16:creationId xmlns:a16="http://schemas.microsoft.com/office/drawing/2014/main" id="{82224EA0-6DA5-4190-A3F7-23AA219432A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194" b="7194"/>
          <a:stretch>
            <a:fillRect/>
          </a:stretch>
        </p:blipFill>
        <p:spPr/>
      </p:pic>
      <p:sp>
        <p:nvSpPr>
          <p:cNvPr id="8" name="TextBox 7">
            <a:extLst>
              <a:ext uri="{FF2B5EF4-FFF2-40B4-BE49-F238E27FC236}">
                <a16:creationId xmlns:a16="http://schemas.microsoft.com/office/drawing/2014/main" id="{57091400-AA70-4E03-8E55-F1899EDAF26B}"/>
              </a:ext>
            </a:extLst>
          </p:cNvPr>
          <p:cNvSpPr txBox="1"/>
          <p:nvPr/>
        </p:nvSpPr>
        <p:spPr>
          <a:xfrm>
            <a:off x="-1541476" y="8075623"/>
            <a:ext cx="15877407" cy="1200329"/>
          </a:xfrm>
          <a:prstGeom prst="rect">
            <a:avLst/>
          </a:prstGeom>
          <a:noFill/>
        </p:spPr>
        <p:txBody>
          <a:bodyPr wrap="square" rtlCol="0">
            <a:spAutoFit/>
          </a:bodyPr>
          <a:lstStyle/>
          <a:p>
            <a:pPr algn="ctr"/>
            <a:r>
              <a:rPr lang="en-US" sz="7200" spc="150" dirty="0">
                <a:gradFill flip="none" rotWithShape="1">
                  <a:gsLst>
                    <a:gs pos="0">
                      <a:schemeClr val="accent1"/>
                    </a:gs>
                    <a:gs pos="100000">
                      <a:schemeClr val="accent2"/>
                    </a:gs>
                  </a:gsLst>
                  <a:lin ang="10800000" scaled="1"/>
                  <a:tileRect/>
                </a:gradFill>
                <a:latin typeface="Impact" panose="020B0806030902050204" pitchFamily="34" charset="0"/>
              </a:rPr>
              <a:t>DC Housing Pricing Prediction</a:t>
            </a:r>
          </a:p>
        </p:txBody>
      </p:sp>
      <p:sp>
        <p:nvSpPr>
          <p:cNvPr id="9" name="TextBox 8">
            <a:extLst>
              <a:ext uri="{FF2B5EF4-FFF2-40B4-BE49-F238E27FC236}">
                <a16:creationId xmlns:a16="http://schemas.microsoft.com/office/drawing/2014/main" id="{A713D311-DE69-47F3-987A-DCFFAE0BFDD6}"/>
              </a:ext>
            </a:extLst>
          </p:cNvPr>
          <p:cNvSpPr txBox="1"/>
          <p:nvPr/>
        </p:nvSpPr>
        <p:spPr>
          <a:xfrm>
            <a:off x="-189061" y="9359258"/>
            <a:ext cx="13657088" cy="1200329"/>
          </a:xfrm>
          <a:prstGeom prst="rect">
            <a:avLst/>
          </a:prstGeom>
          <a:noFill/>
        </p:spPr>
        <p:txBody>
          <a:bodyPr wrap="square" rtlCol="0">
            <a:spAutoFit/>
          </a:bodyPr>
          <a:lstStyle/>
          <a:p>
            <a:pPr algn="ctr"/>
            <a:r>
              <a:rPr lang="en-US" sz="2400" spc="450" dirty="0">
                <a:solidFill>
                  <a:schemeClr val="bg1">
                    <a:lumMod val="85000"/>
                  </a:schemeClr>
                </a:solidFill>
              </a:rPr>
              <a:t>Team: Emmanuel Brim, </a:t>
            </a:r>
            <a:r>
              <a:rPr lang="en-US" sz="2400" spc="450" dirty="0" err="1">
                <a:solidFill>
                  <a:schemeClr val="bg1">
                    <a:lumMod val="85000"/>
                  </a:schemeClr>
                </a:solidFill>
              </a:rPr>
              <a:t>Sied</a:t>
            </a:r>
            <a:r>
              <a:rPr lang="en-US" sz="2400" spc="450" dirty="0">
                <a:solidFill>
                  <a:schemeClr val="bg1">
                    <a:lumMod val="85000"/>
                  </a:schemeClr>
                </a:solidFill>
              </a:rPr>
              <a:t> Mohamed , Kyle </a:t>
            </a:r>
            <a:r>
              <a:rPr lang="en-US" sz="2400" spc="450" dirty="0" err="1">
                <a:solidFill>
                  <a:schemeClr val="bg1">
                    <a:lumMod val="85000"/>
                  </a:schemeClr>
                </a:solidFill>
              </a:rPr>
              <a:t>Sawitzke</a:t>
            </a:r>
            <a:r>
              <a:rPr lang="en-US" sz="2400" spc="450" dirty="0">
                <a:solidFill>
                  <a:schemeClr val="bg1">
                    <a:lumMod val="85000"/>
                  </a:schemeClr>
                </a:solidFill>
              </a:rPr>
              <a:t>, Diana Seveney</a:t>
            </a:r>
          </a:p>
          <a:p>
            <a:pPr algn="ctr"/>
            <a:endParaRPr lang="en-US" sz="2400" spc="450" dirty="0">
              <a:solidFill>
                <a:schemeClr val="bg1">
                  <a:lumMod val="85000"/>
                </a:schemeClr>
              </a:solidFill>
            </a:endParaRPr>
          </a:p>
          <a:p>
            <a:pPr algn="ctr"/>
            <a:endParaRPr lang="en-US" sz="2400" spc="450" dirty="0">
              <a:solidFill>
                <a:schemeClr val="bg1">
                  <a:lumMod val="85000"/>
                </a:schemeClr>
              </a:solidFill>
            </a:endParaRPr>
          </a:p>
        </p:txBody>
      </p:sp>
    </p:spTree>
    <p:extLst>
      <p:ext uri="{BB962C8B-B14F-4D97-AF65-F5344CB8AC3E}">
        <p14:creationId xmlns:p14="http://schemas.microsoft.com/office/powerpoint/2010/main" val="2497825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AFACDCE0-A170-491D-9326-05984A978E3A}"/>
              </a:ext>
            </a:extLst>
          </p:cNvPr>
          <p:cNvSpPr/>
          <p:nvPr/>
        </p:nvSpPr>
        <p:spPr>
          <a:xfrm>
            <a:off x="9315450" y="23"/>
            <a:ext cx="8972550" cy="10286979"/>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 name="connsiteX5" fmla="*/ 1560923 w 5981700"/>
              <a:gd name="connsiteY5" fmla="*/ 0 h 48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1700" h="4830935">
                <a:moveTo>
                  <a:pt x="1560923" y="0"/>
                </a:moveTo>
                <a:lnTo>
                  <a:pt x="5981700" y="0"/>
                </a:lnTo>
                <a:lnTo>
                  <a:pt x="5981700" y="4830935"/>
                </a:lnTo>
                <a:lnTo>
                  <a:pt x="1560923" y="4830935"/>
                </a:lnTo>
                <a:lnTo>
                  <a:pt x="0" y="2415467"/>
                </a:lnTo>
                <a:lnTo>
                  <a:pt x="1560923"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7" name="Picture Placeholder 16" descr="A picture containing text, person, computer, computer&#10;&#10;Description automatically generated">
            <a:extLst>
              <a:ext uri="{FF2B5EF4-FFF2-40B4-BE49-F238E27FC236}">
                <a16:creationId xmlns:a16="http://schemas.microsoft.com/office/drawing/2014/main" id="{258D3614-817A-4E6D-A37F-4FFAB937CEB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7252" r="17252"/>
          <a:stretch/>
        </p:blipFill>
        <p:spPr/>
      </p:pic>
      <p:sp>
        <p:nvSpPr>
          <p:cNvPr id="20" name="TextBox 19">
            <a:extLst>
              <a:ext uri="{FF2B5EF4-FFF2-40B4-BE49-F238E27FC236}">
                <a16:creationId xmlns:a16="http://schemas.microsoft.com/office/drawing/2014/main" id="{01F1DB71-BA01-4F1C-8ADD-D991EBBC5141}"/>
              </a:ext>
            </a:extLst>
          </p:cNvPr>
          <p:cNvSpPr txBox="1"/>
          <p:nvPr/>
        </p:nvSpPr>
        <p:spPr>
          <a:xfrm>
            <a:off x="730717" y="3914418"/>
            <a:ext cx="6984533" cy="923330"/>
          </a:xfrm>
          <a:prstGeom prst="rect">
            <a:avLst/>
          </a:prstGeom>
          <a:noFill/>
        </p:spPr>
        <p:txBody>
          <a:bodyPr wrap="square" rtlCol="0">
            <a:spAutoFit/>
          </a:bodyPr>
          <a:lstStyle/>
          <a:p>
            <a:r>
              <a:rPr lang="en-US" sz="5400" dirty="0">
                <a:gradFill flip="none" rotWithShape="1">
                  <a:gsLst>
                    <a:gs pos="0">
                      <a:schemeClr val="accent1"/>
                    </a:gs>
                    <a:gs pos="100000">
                      <a:schemeClr val="accent2"/>
                    </a:gs>
                  </a:gsLst>
                  <a:lin ang="10800000" scaled="1"/>
                  <a:tileRect/>
                </a:gradFill>
                <a:latin typeface="Impact" panose="020B0806030902050204" pitchFamily="34" charset="0"/>
              </a:rPr>
              <a:t>Dashboard Prototype   </a:t>
            </a:r>
          </a:p>
        </p:txBody>
      </p:sp>
      <p:sp>
        <p:nvSpPr>
          <p:cNvPr id="21" name="TextBox 20">
            <a:extLst>
              <a:ext uri="{FF2B5EF4-FFF2-40B4-BE49-F238E27FC236}">
                <a16:creationId xmlns:a16="http://schemas.microsoft.com/office/drawing/2014/main" id="{688B47CF-95E0-4B14-8FC8-977AE57ED99F}"/>
              </a:ext>
            </a:extLst>
          </p:cNvPr>
          <p:cNvSpPr txBox="1"/>
          <p:nvPr/>
        </p:nvSpPr>
        <p:spPr>
          <a:xfrm>
            <a:off x="730718" y="4883915"/>
            <a:ext cx="7368270" cy="738664"/>
          </a:xfrm>
          <a:prstGeom prst="rect">
            <a:avLst/>
          </a:prstGeom>
          <a:noFill/>
        </p:spPr>
        <p:txBody>
          <a:bodyPr wrap="square" rtlCol="0">
            <a:spAutoFit/>
          </a:bodyPr>
          <a:lstStyle/>
          <a:p>
            <a:r>
              <a:rPr lang="en-US" sz="2100" dirty="0">
                <a:solidFill>
                  <a:schemeClr val="bg1">
                    <a:lumMod val="85000"/>
                  </a:schemeClr>
                </a:solidFill>
              </a:rPr>
              <a:t>Demonstration </a:t>
            </a:r>
          </a:p>
          <a:p>
            <a:r>
              <a:rPr lang="en-US" sz="2100" dirty="0">
                <a:solidFill>
                  <a:schemeClr val="bg1">
                    <a:lumMod val="85000"/>
                  </a:schemeClr>
                </a:solidFill>
              </a:rPr>
              <a:t>Link to Dashboard</a:t>
            </a:r>
          </a:p>
        </p:txBody>
      </p:sp>
      <p:grpSp>
        <p:nvGrpSpPr>
          <p:cNvPr id="41" name="Graphic 8">
            <a:extLst>
              <a:ext uri="{FF2B5EF4-FFF2-40B4-BE49-F238E27FC236}">
                <a16:creationId xmlns:a16="http://schemas.microsoft.com/office/drawing/2014/main" id="{74DC1CD1-2A26-4F63-A185-DEB18DFEBD88}"/>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2" name="Graphic 8">
              <a:extLst>
                <a:ext uri="{FF2B5EF4-FFF2-40B4-BE49-F238E27FC236}">
                  <a16:creationId xmlns:a16="http://schemas.microsoft.com/office/drawing/2014/main" id="{E1D73E80-0564-451E-BCC0-4AD77CB3D1C7}"/>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29703EC-8DDD-42A2-9741-D9F9C6F0148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9B11DA09-D830-4BAA-9E4A-11AE41CAB58A}"/>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5E7EEF43-1BA9-4BDD-9F66-3C5B39E68C2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F3F0C54F-94D9-4B9D-9E58-F05BEAD45231}"/>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4DA27E16-9108-4FFA-B75E-A3C316BF8D0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1CC7607D-64E2-4A83-BB42-D8BEF9A1B847}"/>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1AF9EABC-4CB6-46B7-A9A7-53389DC4C2E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85102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1819" y="1030777"/>
            <a:ext cx="9249053" cy="8198024"/>
          </a:xfrm>
          <a:prstGeom prst="rect">
            <a:avLst/>
          </a:prstGeom>
        </p:spPr>
      </p:pic>
      <p:pic>
        <p:nvPicPr>
          <p:cNvPr id="15" name="Picture Placeholder 14" descr="A picture containing indoor, person&#10;&#10;Description automatically generated">
            <a:extLst>
              <a:ext uri="{FF2B5EF4-FFF2-40B4-BE49-F238E27FC236}">
                <a16:creationId xmlns:a16="http://schemas.microsoft.com/office/drawing/2014/main" id="{94EF10BE-4739-45ED-8D7E-60DF3D2DBDF4}"/>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8601" r="8601"/>
          <a:stretch/>
        </p:blipFill>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1754326"/>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are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4202092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725303" y="82757"/>
            <a:ext cx="11876253" cy="2585323"/>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Does the rating of schools affect the home price? If so, how?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a:p>
            <a:pPr algn="ct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06C17F23-3704-4C81-86E7-C77267931EA9}"/>
              </a:ext>
            </a:extLst>
          </p:cNvPr>
          <p:cNvPicPr>
            <a:picLocks noChangeAspect="1"/>
          </p:cNvPicPr>
          <p:nvPr/>
        </p:nvPicPr>
        <p:blipFill>
          <a:blip r:embed="rId2"/>
          <a:stretch>
            <a:fillRect/>
          </a:stretch>
        </p:blipFill>
        <p:spPr>
          <a:xfrm>
            <a:off x="6855349" y="2188204"/>
            <a:ext cx="10344241" cy="7289779"/>
          </a:xfrm>
          <a:prstGeom prst="rect">
            <a:avLst/>
          </a:prstGeom>
        </p:spPr>
      </p:pic>
      <p:sp>
        <p:nvSpPr>
          <p:cNvPr id="57" name="TextBox 56">
            <a:extLst>
              <a:ext uri="{FF2B5EF4-FFF2-40B4-BE49-F238E27FC236}">
                <a16:creationId xmlns:a16="http://schemas.microsoft.com/office/drawing/2014/main" id="{7ED63441-C057-4116-867B-5988AB49D05B}"/>
              </a:ext>
            </a:extLst>
          </p:cNvPr>
          <p:cNvSpPr txBox="1"/>
          <p:nvPr/>
        </p:nvSpPr>
        <p:spPr>
          <a:xfrm>
            <a:off x="551550" y="2206978"/>
            <a:ext cx="5553739" cy="5632311"/>
          </a:xfrm>
          <a:prstGeom prst="rect">
            <a:avLst/>
          </a:prstGeom>
          <a:noFill/>
        </p:spPr>
        <p:txBody>
          <a:bodyPr wrap="square">
            <a:spAutoFit/>
          </a:bodyPr>
          <a:lstStyle/>
          <a:p>
            <a:r>
              <a:rPr lang="en-US" sz="4000" dirty="0">
                <a:solidFill>
                  <a:schemeClr val="bg1"/>
                </a:solidFill>
              </a:rPr>
              <a:t>There is a direct correlation to the Ranking of the school. As seen  in this example, within the same </a:t>
            </a:r>
            <a:r>
              <a:rPr lang="en-US" sz="4000" dirty="0" err="1">
                <a:solidFill>
                  <a:schemeClr val="bg1"/>
                </a:solidFill>
              </a:rPr>
              <a:t>Zipcode</a:t>
            </a:r>
            <a:r>
              <a:rPr lang="en-US" sz="4000" dirty="0">
                <a:solidFill>
                  <a:schemeClr val="bg1"/>
                </a:solidFill>
              </a:rPr>
              <a:t>, the price per  </a:t>
            </a:r>
            <a:r>
              <a:rPr lang="en-US" sz="4000" dirty="0" err="1">
                <a:solidFill>
                  <a:schemeClr val="bg1"/>
                </a:solidFill>
              </a:rPr>
              <a:t>Bdr</a:t>
            </a:r>
            <a:r>
              <a:rPr lang="en-US" sz="4000" dirty="0">
                <a:solidFill>
                  <a:schemeClr val="bg1"/>
                </a:solidFill>
              </a:rPr>
              <a:t> (example 3 </a:t>
            </a:r>
            <a:r>
              <a:rPr lang="en-US" sz="4000" dirty="0" err="1">
                <a:solidFill>
                  <a:schemeClr val="bg1"/>
                </a:solidFill>
              </a:rPr>
              <a:t>bdr</a:t>
            </a:r>
            <a:r>
              <a:rPr lang="en-US" sz="4000" dirty="0">
                <a:solidFill>
                  <a:schemeClr val="bg1"/>
                </a:solidFill>
              </a:rPr>
              <a:t> house/apt) varies by 30% between high and lower-ranked school</a:t>
            </a:r>
          </a:p>
        </p:txBody>
      </p:sp>
    </p:spTree>
    <p:extLst>
      <p:ext uri="{BB962C8B-B14F-4D97-AF65-F5344CB8AC3E}">
        <p14:creationId xmlns:p14="http://schemas.microsoft.com/office/powerpoint/2010/main" val="3642225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232541" y="573518"/>
            <a:ext cx="1252081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How does Prime Rate affect home price?</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CBF20E53-F04E-4618-A105-D797868A2D23}"/>
              </a:ext>
            </a:extLst>
          </p:cNvPr>
          <p:cNvPicPr>
            <a:picLocks noChangeAspect="1"/>
          </p:cNvPicPr>
          <p:nvPr/>
        </p:nvPicPr>
        <p:blipFill>
          <a:blip r:embed="rId2"/>
          <a:stretch>
            <a:fillRect/>
          </a:stretch>
        </p:blipFill>
        <p:spPr>
          <a:xfrm>
            <a:off x="6169294" y="2060534"/>
            <a:ext cx="11711415" cy="6953118"/>
          </a:xfrm>
          <a:prstGeom prst="rect">
            <a:avLst/>
          </a:prstGeom>
        </p:spPr>
      </p:pic>
      <p:sp>
        <p:nvSpPr>
          <p:cNvPr id="57" name="TextBox 56">
            <a:extLst>
              <a:ext uri="{FF2B5EF4-FFF2-40B4-BE49-F238E27FC236}">
                <a16:creationId xmlns:a16="http://schemas.microsoft.com/office/drawing/2014/main" id="{A0CB22FF-9B2F-4688-B73F-FE7F4F062828}"/>
              </a:ext>
            </a:extLst>
          </p:cNvPr>
          <p:cNvSpPr txBox="1"/>
          <p:nvPr/>
        </p:nvSpPr>
        <p:spPr>
          <a:xfrm>
            <a:off x="939963" y="1572151"/>
            <a:ext cx="4777175" cy="8141331"/>
          </a:xfrm>
          <a:prstGeom prst="rect">
            <a:avLst/>
          </a:prstGeom>
          <a:noFill/>
        </p:spPr>
        <p:txBody>
          <a:bodyPr wrap="square">
            <a:spAutoFit/>
          </a:bodyPr>
          <a:lstStyle/>
          <a:p>
            <a:pPr algn="l">
              <a:lnSpc>
                <a:spcPct val="150000"/>
              </a:lnSpc>
            </a:pPr>
            <a:r>
              <a:rPr lang="en-US" sz="3200" dirty="0">
                <a:solidFill>
                  <a:schemeClr val="bg1"/>
                </a:solidFill>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Tree>
    <p:extLst>
      <p:ext uri="{BB962C8B-B14F-4D97-AF65-F5344CB8AC3E}">
        <p14:creationId xmlns:p14="http://schemas.microsoft.com/office/powerpoint/2010/main" val="1965017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660573" y="279199"/>
            <a:ext cx="17567378" cy="1754326"/>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if the property byers/sellers interested in is accurately priced and is on up- or down- trend in upcoming years?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56" name="TextBox 55">
            <a:extLst>
              <a:ext uri="{FF2B5EF4-FFF2-40B4-BE49-F238E27FC236}">
                <a16:creationId xmlns:a16="http://schemas.microsoft.com/office/drawing/2014/main" id="{27ABDD7B-DB10-425F-9146-D535BFF5E53D}"/>
              </a:ext>
            </a:extLst>
          </p:cNvPr>
          <p:cNvSpPr txBox="1"/>
          <p:nvPr/>
        </p:nvSpPr>
        <p:spPr>
          <a:xfrm>
            <a:off x="-55098" y="2531661"/>
            <a:ext cx="4922900" cy="5026697"/>
          </a:xfrm>
          <a:prstGeom prst="rect">
            <a:avLst/>
          </a:prstGeom>
          <a:noFill/>
        </p:spPr>
        <p:txBody>
          <a:bodyPr wrap="square">
            <a:spAutoFit/>
          </a:bodyPr>
          <a:lstStyle/>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sz="1800" dirty="0" err="1">
                <a:solidFill>
                  <a:schemeClr val="bg1"/>
                </a:solidFill>
                <a:latin typeface="Open Sans"/>
                <a:ea typeface="Open Sans"/>
                <a:cs typeface="Open Sans"/>
                <a:sym typeface="Open Sans"/>
              </a:rPr>
              <a:t>Bdr</a:t>
            </a:r>
            <a:r>
              <a:rPr lang="en-US" sz="1800" dirty="0">
                <a:solidFill>
                  <a:schemeClr val="bg1"/>
                </a:solidFill>
                <a:latin typeface="Open Sans"/>
                <a:ea typeface="Open Sans"/>
                <a:cs typeface="Open Sans"/>
                <a:sym typeface="Open Sans"/>
              </a:rPr>
              <a:t>, location (DC region and zip) and school ranking.</a:t>
            </a:r>
          </a:p>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Buyers/</a:t>
            </a:r>
            <a:r>
              <a:rPr lang="en-US" sz="1800" dirty="0" err="1">
                <a:solidFill>
                  <a:schemeClr val="bg1"/>
                </a:solidFill>
                <a:latin typeface="Open Sans"/>
                <a:ea typeface="Open Sans"/>
                <a:cs typeface="Open Sans"/>
                <a:sym typeface="Open Sans"/>
              </a:rPr>
              <a:t>salers</a:t>
            </a:r>
            <a:r>
              <a:rPr lang="en-US" sz="1800" dirty="0">
                <a:solidFill>
                  <a:schemeClr val="bg1"/>
                </a:solidFill>
                <a:latin typeface="Open Sans"/>
                <a:ea typeface="Open Sans"/>
                <a:cs typeface="Open Sans"/>
                <a:sym typeface="Open Sans"/>
              </a:rPr>
              <a:t> will be able to determine if the home they are looking to purchase/sale is above or below avg price  and if in future there is upstream or downstream effect. It is important to note that this model does not take into account Year build, Sq, Condition, </a:t>
            </a:r>
            <a:r>
              <a:rPr lang="en-US" sz="1800" dirty="0" err="1">
                <a:solidFill>
                  <a:schemeClr val="bg1"/>
                </a:solidFill>
                <a:latin typeface="Open Sans"/>
                <a:ea typeface="Open Sans"/>
                <a:cs typeface="Open Sans"/>
                <a:sym typeface="Open Sans"/>
              </a:rPr>
              <a:t>etc</a:t>
            </a:r>
            <a:r>
              <a:rPr lang="en-US" sz="1800" dirty="0">
                <a:solidFill>
                  <a:schemeClr val="bg1"/>
                </a:solidFill>
                <a:latin typeface="Open Sans"/>
                <a:ea typeface="Open Sans"/>
                <a:cs typeface="Open Sans"/>
                <a:sym typeface="Open Sans"/>
              </a:rPr>
              <a:t>  </a:t>
            </a:r>
          </a:p>
        </p:txBody>
      </p:sp>
      <p:pic>
        <p:nvPicPr>
          <p:cNvPr id="58" name="Picture 57">
            <a:extLst>
              <a:ext uri="{FF2B5EF4-FFF2-40B4-BE49-F238E27FC236}">
                <a16:creationId xmlns:a16="http://schemas.microsoft.com/office/drawing/2014/main" id="{A207B95A-0D6C-4136-B51D-3115FBE086EA}"/>
              </a:ext>
            </a:extLst>
          </p:cNvPr>
          <p:cNvPicPr>
            <a:picLocks noChangeAspect="1"/>
          </p:cNvPicPr>
          <p:nvPr/>
        </p:nvPicPr>
        <p:blipFill>
          <a:blip r:embed="rId2"/>
          <a:stretch>
            <a:fillRect/>
          </a:stretch>
        </p:blipFill>
        <p:spPr>
          <a:xfrm>
            <a:off x="5019722" y="2377815"/>
            <a:ext cx="13098154" cy="6416643"/>
          </a:xfrm>
          <a:prstGeom prst="rect">
            <a:avLst/>
          </a:prstGeom>
        </p:spPr>
      </p:pic>
    </p:spTree>
    <p:extLst>
      <p:ext uri="{BB962C8B-B14F-4D97-AF65-F5344CB8AC3E}">
        <p14:creationId xmlns:p14="http://schemas.microsoft.com/office/powerpoint/2010/main" val="2702982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9" name="Graphic 8">
            <a:extLst>
              <a:ext uri="{FF2B5EF4-FFF2-40B4-BE49-F238E27FC236}">
                <a16:creationId xmlns:a16="http://schemas.microsoft.com/office/drawing/2014/main" id="{A8C6DDCE-7B1A-4757-8C81-CDF515CB125A}"/>
              </a:ext>
            </a:extLst>
          </p:cNvPr>
          <p:cNvGrpSpPr/>
          <p:nvPr/>
        </p:nvGrpSpPr>
        <p:grpSpPr>
          <a:xfrm>
            <a:off x="6486528" y="2215662"/>
            <a:ext cx="6715125" cy="8663712"/>
            <a:chOff x="9093654" y="1001354"/>
            <a:chExt cx="2927772" cy="3777349"/>
          </a:xfrm>
          <a:gradFill>
            <a:gsLst>
              <a:gs pos="0">
                <a:srgbClr val="44CADF">
                  <a:alpha val="6000"/>
                </a:srgbClr>
              </a:gs>
              <a:gs pos="100000">
                <a:srgbClr val="24AE54">
                  <a:alpha val="6000"/>
                </a:srgbClr>
              </a:gs>
            </a:gsLst>
            <a:lin ang="5400000" scaled="1"/>
          </a:gradFill>
        </p:grpSpPr>
        <p:sp>
          <p:nvSpPr>
            <p:cNvPr id="30" name="Graphic 8">
              <a:extLst>
                <a:ext uri="{FF2B5EF4-FFF2-40B4-BE49-F238E27FC236}">
                  <a16:creationId xmlns:a16="http://schemas.microsoft.com/office/drawing/2014/main" id="{EE2D137F-7D77-4097-A249-1E2D82B92BC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82ADDF35-1070-4A9E-B61D-85D54193FE0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979C328E-5AF1-4A68-8E6C-E94B4C504962}"/>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7BDDE52F-BBBD-44E1-BE3E-E34879FF254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9549628A-0837-48AB-B4AF-ABB9A754750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361F4358-F890-4254-A8E1-A6185608ECD3}"/>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0878D214-95AB-4083-98C9-B33B03E2B6F1}"/>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411E9A98-CE27-427A-ACC3-1B2DF2ECA56B}"/>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0" name="Rectangle 9">
            <a:extLst>
              <a:ext uri="{FF2B5EF4-FFF2-40B4-BE49-F238E27FC236}">
                <a16:creationId xmlns:a16="http://schemas.microsoft.com/office/drawing/2014/main" id="{69DE5500-3D73-4636-B781-FA8D19009535}"/>
              </a:ext>
            </a:extLst>
          </p:cNvPr>
          <p:cNvSpPr/>
          <p:nvPr/>
        </p:nvSpPr>
        <p:spPr>
          <a:xfrm>
            <a:off x="0" y="4229101"/>
            <a:ext cx="18288000" cy="1466216"/>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pic>
        <p:nvPicPr>
          <p:cNvPr id="9" name="Picture Placeholder 8" descr="A picture containing text, indoor, computer, floor&#10;&#10;Description automatically generated">
            <a:extLst>
              <a:ext uri="{FF2B5EF4-FFF2-40B4-BE49-F238E27FC236}">
                <a16:creationId xmlns:a16="http://schemas.microsoft.com/office/drawing/2014/main" id="{858B7E8A-FD30-4F6E-AB52-F97CA8AD71A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9307" b="29307"/>
          <a:stretch>
            <a:fillRect/>
          </a:stretch>
        </p:blipFill>
        <p:spPr/>
      </p:pic>
      <p:sp>
        <p:nvSpPr>
          <p:cNvPr id="11" name="TextBox 10">
            <a:extLst>
              <a:ext uri="{FF2B5EF4-FFF2-40B4-BE49-F238E27FC236}">
                <a16:creationId xmlns:a16="http://schemas.microsoft.com/office/drawing/2014/main" id="{ACCE124E-4978-40CE-97C9-158CF081BA97}"/>
              </a:ext>
            </a:extLst>
          </p:cNvPr>
          <p:cNvSpPr txBox="1"/>
          <p:nvPr/>
        </p:nvSpPr>
        <p:spPr>
          <a:xfrm>
            <a:off x="513523" y="5845945"/>
            <a:ext cx="13217909"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Our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Recommendation for Future Exploration</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27" name="Group 26">
            <a:extLst>
              <a:ext uri="{FF2B5EF4-FFF2-40B4-BE49-F238E27FC236}">
                <a16:creationId xmlns:a16="http://schemas.microsoft.com/office/drawing/2014/main" id="{4332746D-3629-483C-8FC0-E40EFB66D969}"/>
              </a:ext>
            </a:extLst>
          </p:cNvPr>
          <p:cNvGrpSpPr/>
          <p:nvPr/>
        </p:nvGrpSpPr>
        <p:grpSpPr>
          <a:xfrm>
            <a:off x="487510" y="6791891"/>
            <a:ext cx="7872410" cy="763890"/>
            <a:chOff x="6562727" y="4365012"/>
            <a:chExt cx="5248273" cy="509260"/>
          </a:xfrm>
        </p:grpSpPr>
        <p:sp>
          <p:nvSpPr>
            <p:cNvPr id="13" name="Arc 12">
              <a:extLst>
                <a:ext uri="{FF2B5EF4-FFF2-40B4-BE49-F238E27FC236}">
                  <a16:creationId xmlns:a16="http://schemas.microsoft.com/office/drawing/2014/main" id="{CDC69108-1B30-4813-A802-B80363090913}"/>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15" name="Graphic 14">
              <a:extLst>
                <a:ext uri="{FF2B5EF4-FFF2-40B4-BE49-F238E27FC236}">
                  <a16:creationId xmlns:a16="http://schemas.microsoft.com/office/drawing/2014/main" id="{2CDAEDFD-960C-4279-B1C1-F11610006C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19" name="TextBox 18">
              <a:extLst>
                <a:ext uri="{FF2B5EF4-FFF2-40B4-BE49-F238E27FC236}">
                  <a16:creationId xmlns:a16="http://schemas.microsoft.com/office/drawing/2014/main" id="{7C633419-970A-41BA-9A98-AFF46DA60657}"/>
                </a:ext>
              </a:extLst>
            </p:cNvPr>
            <p:cNvSpPr txBox="1"/>
            <p:nvPr/>
          </p:nvSpPr>
          <p:spPr>
            <a:xfrm>
              <a:off x="7178679" y="4365012"/>
              <a:ext cx="4632321" cy="392715"/>
            </a:xfrm>
            <a:prstGeom prst="rect">
              <a:avLst/>
            </a:prstGeom>
            <a:noFill/>
          </p:spPr>
          <p:txBody>
            <a:bodyPr wrap="square">
              <a:spAutoFit/>
            </a:bodyPr>
            <a:lstStyle/>
            <a:p>
              <a:pPr>
                <a:lnSpc>
                  <a:spcPct val="150000"/>
                </a:lnSpc>
              </a:pPr>
              <a:r>
                <a:rPr lang="en-US" sz="2400" dirty="0">
                  <a:solidFill>
                    <a:schemeClr val="bg1"/>
                  </a:solidFill>
                </a:rPr>
                <a:t>How does </a:t>
              </a:r>
              <a:r>
                <a:rPr lang="en-US" sz="2400" b="1" dirty="0">
                  <a:solidFill>
                    <a:schemeClr val="bg1"/>
                  </a:solidFill>
                </a:rPr>
                <a:t>crime</a:t>
              </a:r>
              <a:r>
                <a:rPr lang="en-US" sz="2400" dirty="0">
                  <a:solidFill>
                    <a:schemeClr val="bg1"/>
                  </a:solidFill>
                </a:rPr>
                <a:t> affect home prices in specific areas?</a:t>
              </a:r>
            </a:p>
          </p:txBody>
        </p:sp>
      </p:grpSp>
      <p:grpSp>
        <p:nvGrpSpPr>
          <p:cNvPr id="28" name="Group 27">
            <a:extLst>
              <a:ext uri="{FF2B5EF4-FFF2-40B4-BE49-F238E27FC236}">
                <a16:creationId xmlns:a16="http://schemas.microsoft.com/office/drawing/2014/main" id="{A763F2B6-736A-4BCF-B6B2-1FE3C2EF5E5D}"/>
              </a:ext>
            </a:extLst>
          </p:cNvPr>
          <p:cNvGrpSpPr/>
          <p:nvPr/>
        </p:nvGrpSpPr>
        <p:grpSpPr>
          <a:xfrm>
            <a:off x="3807937" y="7597735"/>
            <a:ext cx="10466001" cy="849867"/>
            <a:chOff x="6562727" y="5281313"/>
            <a:chExt cx="5248273" cy="762046"/>
          </a:xfrm>
        </p:grpSpPr>
        <p:sp>
          <p:nvSpPr>
            <p:cNvPr id="20" name="Arc 19">
              <a:extLst>
                <a:ext uri="{FF2B5EF4-FFF2-40B4-BE49-F238E27FC236}">
                  <a16:creationId xmlns:a16="http://schemas.microsoft.com/office/drawing/2014/main" id="{A29E89B6-46C3-41EA-90FC-A0AF91EA8A33}"/>
                </a:ext>
              </a:extLst>
            </p:cNvPr>
            <p:cNvSpPr/>
            <p:nvPr/>
          </p:nvSpPr>
          <p:spPr>
            <a:xfrm>
              <a:off x="6562727" y="5295273"/>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sp>
          <p:nvSpPr>
            <p:cNvPr id="22" name="TextBox 21">
              <a:extLst>
                <a:ext uri="{FF2B5EF4-FFF2-40B4-BE49-F238E27FC236}">
                  <a16:creationId xmlns:a16="http://schemas.microsoft.com/office/drawing/2014/main" id="{C67C0CB5-7852-4BFF-8854-924AD3117C4C}"/>
                </a:ext>
              </a:extLst>
            </p:cNvPr>
            <p:cNvSpPr txBox="1"/>
            <p:nvPr/>
          </p:nvSpPr>
          <p:spPr>
            <a:xfrm>
              <a:off x="7178679" y="5281313"/>
              <a:ext cx="4632321" cy="762046"/>
            </a:xfrm>
            <a:prstGeom prst="rect">
              <a:avLst/>
            </a:prstGeom>
            <a:noFill/>
          </p:spPr>
          <p:txBody>
            <a:bodyPr wrap="square">
              <a:spAutoFit/>
            </a:bodyPr>
            <a:lstStyle/>
            <a:p>
              <a:pPr>
                <a:lnSpc>
                  <a:spcPct val="150000"/>
                </a:lnSpc>
              </a:pPr>
              <a:r>
                <a:rPr lang="en-US" sz="2400" dirty="0">
                  <a:solidFill>
                    <a:schemeClr val="bg1"/>
                  </a:solidFill>
                </a:rPr>
                <a:t>How does the proximity to </a:t>
              </a:r>
              <a:r>
                <a:rPr lang="en-US" sz="2400" b="1" dirty="0">
                  <a:solidFill>
                    <a:schemeClr val="bg1"/>
                  </a:solidFill>
                </a:rPr>
                <a:t>public transportation</a:t>
              </a:r>
              <a:r>
                <a:rPr lang="en-US" sz="2400" dirty="0">
                  <a:solidFill>
                    <a:schemeClr val="bg1"/>
                  </a:solidFill>
                </a:rPr>
                <a:t> affect home prices?</a:t>
              </a:r>
            </a:p>
          </p:txBody>
        </p:sp>
        <p:pic>
          <p:nvPicPr>
            <p:cNvPr id="24" name="Graphic 23">
              <a:extLst>
                <a:ext uri="{FF2B5EF4-FFF2-40B4-BE49-F238E27FC236}">
                  <a16:creationId xmlns:a16="http://schemas.microsoft.com/office/drawing/2014/main" id="{749E471A-B7C3-4644-A593-58ED50E689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683379" y="5415925"/>
              <a:ext cx="253996" cy="253996"/>
            </a:xfrm>
            <a:prstGeom prst="rect">
              <a:avLst/>
            </a:prstGeom>
          </p:spPr>
        </p:pic>
      </p:grpSp>
      <p:grpSp>
        <p:nvGrpSpPr>
          <p:cNvPr id="25" name="Group 24">
            <a:extLst>
              <a:ext uri="{FF2B5EF4-FFF2-40B4-BE49-F238E27FC236}">
                <a16:creationId xmlns:a16="http://schemas.microsoft.com/office/drawing/2014/main" id="{3225585E-A0A3-4647-B43C-0666D647C85B}"/>
              </a:ext>
            </a:extLst>
          </p:cNvPr>
          <p:cNvGrpSpPr/>
          <p:nvPr/>
        </p:nvGrpSpPr>
        <p:grpSpPr>
          <a:xfrm>
            <a:off x="7122477" y="8510978"/>
            <a:ext cx="10572752" cy="1115496"/>
            <a:chOff x="6562727" y="4365012"/>
            <a:chExt cx="5248273" cy="1131379"/>
          </a:xfrm>
        </p:grpSpPr>
        <p:sp>
          <p:nvSpPr>
            <p:cNvPr id="26" name="Arc 25">
              <a:extLst>
                <a:ext uri="{FF2B5EF4-FFF2-40B4-BE49-F238E27FC236}">
                  <a16:creationId xmlns:a16="http://schemas.microsoft.com/office/drawing/2014/main" id="{44BA65C4-E2E6-421D-8D2A-743174989484}"/>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38" name="Graphic 37">
              <a:extLst>
                <a:ext uri="{FF2B5EF4-FFF2-40B4-BE49-F238E27FC236}">
                  <a16:creationId xmlns:a16="http://schemas.microsoft.com/office/drawing/2014/main" id="{9A1CFD0D-090C-4070-9328-479B85CDA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39" name="TextBox 38">
              <a:extLst>
                <a:ext uri="{FF2B5EF4-FFF2-40B4-BE49-F238E27FC236}">
                  <a16:creationId xmlns:a16="http://schemas.microsoft.com/office/drawing/2014/main" id="{1D1ECD86-2496-422B-94FF-58FB198C0C3A}"/>
                </a:ext>
              </a:extLst>
            </p:cNvPr>
            <p:cNvSpPr txBox="1"/>
            <p:nvPr/>
          </p:nvSpPr>
          <p:spPr>
            <a:xfrm>
              <a:off x="7178679" y="4365012"/>
              <a:ext cx="4632321" cy="1131379"/>
            </a:xfrm>
            <a:prstGeom prst="rect">
              <a:avLst/>
            </a:prstGeom>
            <a:noFill/>
          </p:spPr>
          <p:txBody>
            <a:bodyPr wrap="square">
              <a:spAutoFit/>
            </a:bodyPr>
            <a:lstStyle/>
            <a:p>
              <a:pPr>
                <a:lnSpc>
                  <a:spcPct val="150000"/>
                </a:lnSpc>
              </a:pPr>
              <a:r>
                <a:rPr lang="en-US" sz="2400" dirty="0">
                  <a:solidFill>
                    <a:schemeClr val="bg1"/>
                  </a:solidFill>
                </a:rPr>
                <a:t>How does the presence and distance to hospitals affect home prices?</a:t>
              </a:r>
            </a:p>
            <a:p>
              <a:pPr>
                <a:lnSpc>
                  <a:spcPct val="150000"/>
                </a:lnSpc>
              </a:pPr>
              <a:endParaRPr lang="en-US" sz="2400" dirty="0">
                <a:solidFill>
                  <a:schemeClr val="bg1"/>
                </a:solidFill>
              </a:endParaRPr>
            </a:p>
          </p:txBody>
        </p:sp>
      </p:grpSp>
    </p:spTree>
    <p:extLst>
      <p:ext uri="{BB962C8B-B14F-4D97-AF65-F5344CB8AC3E}">
        <p14:creationId xmlns:p14="http://schemas.microsoft.com/office/powerpoint/2010/main" val="2389966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5EC311CC-CB84-4F65-A960-A090D084A3BE}"/>
              </a:ext>
            </a:extLst>
          </p:cNvPr>
          <p:cNvSpPr/>
          <p:nvPr/>
        </p:nvSpPr>
        <p:spPr>
          <a:xfrm>
            <a:off x="9075252" y="729121"/>
            <a:ext cx="7076592" cy="4414379"/>
          </a:xfrm>
          <a:custGeom>
            <a:avLst/>
            <a:gdLst>
              <a:gd name="connsiteX0" fmla="*/ 2221359 w 4574246"/>
              <a:gd name="connsiteY0" fmla="*/ 0 h 2792930"/>
              <a:gd name="connsiteX1" fmla="*/ 4574246 w 4574246"/>
              <a:gd name="connsiteY1" fmla="*/ 0 h 2792930"/>
              <a:gd name="connsiteX2" fmla="*/ 4574246 w 4574246"/>
              <a:gd name="connsiteY2" fmla="*/ 2792930 h 2792930"/>
              <a:gd name="connsiteX3" fmla="*/ 0 w 4574246"/>
              <a:gd name="connsiteY3" fmla="*/ 2792930 h 2792930"/>
              <a:gd name="connsiteX4" fmla="*/ 0 w 4574246"/>
              <a:gd name="connsiteY4" fmla="*/ 862238 h 2792930"/>
              <a:gd name="connsiteX5" fmla="*/ 1359121 w 4574246"/>
              <a:gd name="connsiteY5" fmla="*/ 862238 h 279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246" h="2792930">
                <a:moveTo>
                  <a:pt x="2221359" y="0"/>
                </a:moveTo>
                <a:lnTo>
                  <a:pt x="4574246" y="0"/>
                </a:lnTo>
                <a:lnTo>
                  <a:pt x="4574246" y="2792930"/>
                </a:lnTo>
                <a:lnTo>
                  <a:pt x="0" y="2792930"/>
                </a:lnTo>
                <a:lnTo>
                  <a:pt x="0" y="862238"/>
                </a:lnTo>
                <a:lnTo>
                  <a:pt x="1359121" y="86223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grpSp>
        <p:nvGrpSpPr>
          <p:cNvPr id="13" name="Graphic 8">
            <a:extLst>
              <a:ext uri="{FF2B5EF4-FFF2-40B4-BE49-F238E27FC236}">
                <a16:creationId xmlns:a16="http://schemas.microsoft.com/office/drawing/2014/main" id="{F96065F9-BD08-4B4A-BB07-E8C23B78D7A3}"/>
              </a:ext>
            </a:extLst>
          </p:cNvPr>
          <p:cNvGrpSpPr/>
          <p:nvPr/>
        </p:nvGrpSpPr>
        <p:grpSpPr>
          <a:xfrm rot="5400000">
            <a:off x="12000482" y="-1078029"/>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14" name="Graphic 8">
              <a:extLst>
                <a:ext uri="{FF2B5EF4-FFF2-40B4-BE49-F238E27FC236}">
                  <a16:creationId xmlns:a16="http://schemas.microsoft.com/office/drawing/2014/main" id="{FFD84BC0-16F8-46D3-9BC0-24603EBAFC2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15" name="Graphic 8">
              <a:extLst>
                <a:ext uri="{FF2B5EF4-FFF2-40B4-BE49-F238E27FC236}">
                  <a16:creationId xmlns:a16="http://schemas.microsoft.com/office/drawing/2014/main" id="{1C35EAB3-E227-402A-9664-11D83EFDBAC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16" name="Graphic 8">
              <a:extLst>
                <a:ext uri="{FF2B5EF4-FFF2-40B4-BE49-F238E27FC236}">
                  <a16:creationId xmlns:a16="http://schemas.microsoft.com/office/drawing/2014/main" id="{0A7B2CD9-30D1-4E1F-98A7-918F8A0C6EE7}"/>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17" name="Graphic 8">
              <a:extLst>
                <a:ext uri="{FF2B5EF4-FFF2-40B4-BE49-F238E27FC236}">
                  <a16:creationId xmlns:a16="http://schemas.microsoft.com/office/drawing/2014/main" id="{964DD48B-FA63-438C-BB8E-6E77B24803E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18" name="Graphic 8">
              <a:extLst>
                <a:ext uri="{FF2B5EF4-FFF2-40B4-BE49-F238E27FC236}">
                  <a16:creationId xmlns:a16="http://schemas.microsoft.com/office/drawing/2014/main" id="{6069A523-1719-43E6-B7B6-8274061BF74F}"/>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19" name="Graphic 8">
              <a:extLst>
                <a:ext uri="{FF2B5EF4-FFF2-40B4-BE49-F238E27FC236}">
                  <a16:creationId xmlns:a16="http://schemas.microsoft.com/office/drawing/2014/main" id="{3BEDD3BF-F655-4A00-9C28-0D56D7E09257}"/>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0" name="Graphic 8">
              <a:extLst>
                <a:ext uri="{FF2B5EF4-FFF2-40B4-BE49-F238E27FC236}">
                  <a16:creationId xmlns:a16="http://schemas.microsoft.com/office/drawing/2014/main" id="{4D527554-A34C-4310-B802-DF659D496D58}"/>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21" name="Graphic 8">
              <a:extLst>
                <a:ext uri="{FF2B5EF4-FFF2-40B4-BE49-F238E27FC236}">
                  <a16:creationId xmlns:a16="http://schemas.microsoft.com/office/drawing/2014/main" id="{D4CDFABB-3D61-47D8-B5D0-CC4B733CD74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22" name="Graphic 8">
            <a:extLst>
              <a:ext uri="{FF2B5EF4-FFF2-40B4-BE49-F238E27FC236}">
                <a16:creationId xmlns:a16="http://schemas.microsoft.com/office/drawing/2014/main" id="{720E64D9-47F9-4593-9496-BCFE55A18BCE}"/>
              </a:ext>
            </a:extLst>
          </p:cNvPr>
          <p:cNvGrpSpPr/>
          <p:nvPr/>
        </p:nvGrpSpPr>
        <p:grpSpPr>
          <a:xfrm rot="5400000">
            <a:off x="-2143221" y="621739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E7444D7E-8E89-41F1-98D5-28D8411E8A35}"/>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BCBCDFA6-8559-4BF0-ABE3-F674C679BFC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E1576482-AC61-440F-8AE1-5A0E8B6DF146}"/>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E8C247B7-9292-4565-89A3-B751E5BB1257}"/>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BA321334-384D-41E4-8A9B-84E5826828F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5F0E0374-9691-4969-B0B9-02EB5C9187F0}"/>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41B372C1-B773-4246-BDE5-A26566746BDE}"/>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B7FF260B-BDA4-443A-8E1A-4F0CCBCB18D6}"/>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6" name="Picture Placeholder 5" descr="A picture containing text, window, indoor, computer&#10;&#10;Description automatically generated">
            <a:extLst>
              <a:ext uri="{FF2B5EF4-FFF2-40B4-BE49-F238E27FC236}">
                <a16:creationId xmlns:a16="http://schemas.microsoft.com/office/drawing/2014/main" id="{CDB7FB59-67E8-4575-8D52-35558AB64047}"/>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2667" r="32709"/>
          <a:stretch/>
        </p:blipFill>
        <p:spPr>
          <a:xfrm>
            <a:off x="9990314" y="981359"/>
            <a:ext cx="5601155" cy="8378790"/>
          </a:xfrm>
        </p:spPr>
      </p:pic>
      <p:sp>
        <p:nvSpPr>
          <p:cNvPr id="11" name="TextBox 10">
            <a:extLst>
              <a:ext uri="{FF2B5EF4-FFF2-40B4-BE49-F238E27FC236}">
                <a16:creationId xmlns:a16="http://schemas.microsoft.com/office/drawing/2014/main" id="{B816C487-8412-40A2-982D-99C7DA4D0966}"/>
              </a:ext>
            </a:extLst>
          </p:cNvPr>
          <p:cNvSpPr txBox="1"/>
          <p:nvPr/>
        </p:nvSpPr>
        <p:spPr>
          <a:xfrm>
            <a:off x="720804" y="392869"/>
            <a:ext cx="9095455" cy="1754326"/>
          </a:xfrm>
          <a:prstGeom prst="rect">
            <a:avLst/>
          </a:prstGeom>
          <a:noFill/>
        </p:spPr>
        <p:txBody>
          <a:bodyPr wrap="square" rtlCol="0">
            <a:spAutoFit/>
          </a:bodyPr>
          <a:lstStyle/>
          <a:p>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What Would We Do Differently?</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12" name="TextBox 11">
            <a:extLst>
              <a:ext uri="{FF2B5EF4-FFF2-40B4-BE49-F238E27FC236}">
                <a16:creationId xmlns:a16="http://schemas.microsoft.com/office/drawing/2014/main" id="{FD59AD97-8163-4ED9-AEAD-A0A27A64CB46}"/>
              </a:ext>
            </a:extLst>
          </p:cNvPr>
          <p:cNvSpPr txBox="1"/>
          <p:nvPr/>
        </p:nvSpPr>
        <p:spPr>
          <a:xfrm>
            <a:off x="730718" y="2523951"/>
            <a:ext cx="7374896" cy="7232749"/>
          </a:xfrm>
          <a:prstGeom prst="rect">
            <a:avLst/>
          </a:prstGeom>
          <a:noFill/>
        </p:spPr>
        <p:txBody>
          <a:bodyPr wrap="square" rtlCol="0">
            <a:spAutoFit/>
          </a:bodyPr>
          <a:lstStyle/>
          <a:p>
            <a:pPr>
              <a:lnSpc>
                <a:spcPct val="150000"/>
              </a:lnSpc>
            </a:pPr>
            <a:r>
              <a:rPr lang="en-US" sz="3200" b="1" dirty="0">
                <a:solidFill>
                  <a:schemeClr val="bg1"/>
                </a:solidFill>
              </a:rPr>
              <a:t>Finding Data</a:t>
            </a:r>
          </a:p>
          <a:p>
            <a:pPr lvl="1">
              <a:lnSpc>
                <a:spcPct val="150000"/>
              </a:lnSpc>
              <a:spcBef>
                <a:spcPts val="0"/>
              </a:spcBef>
            </a:pPr>
            <a:r>
              <a:rPr lang="en-US" sz="3200" dirty="0">
                <a:solidFill>
                  <a:schemeClr val="bg1"/>
                </a:solidFill>
              </a:rPr>
              <a:t>Exploring other data sources early on (relied heavily on Kaggle)</a:t>
            </a:r>
          </a:p>
          <a:p>
            <a:pPr lvl="1">
              <a:lnSpc>
                <a:spcPct val="150000"/>
              </a:lnSpc>
              <a:spcBef>
                <a:spcPts val="0"/>
              </a:spcBef>
            </a:pPr>
            <a:r>
              <a:rPr lang="en-US" sz="3200" dirty="0">
                <a:solidFill>
                  <a:schemeClr val="bg1"/>
                </a:solidFill>
              </a:rPr>
              <a:t>Not settling for a dataset</a:t>
            </a:r>
          </a:p>
          <a:p>
            <a:pPr>
              <a:lnSpc>
                <a:spcPct val="150000"/>
              </a:lnSpc>
            </a:pPr>
            <a:r>
              <a:rPr lang="en-US" sz="3200" b="1" dirty="0">
                <a:solidFill>
                  <a:schemeClr val="bg1"/>
                </a:solidFill>
              </a:rPr>
              <a:t>ML Model</a:t>
            </a:r>
          </a:p>
          <a:p>
            <a:pPr lvl="1">
              <a:lnSpc>
                <a:spcPct val="150000"/>
              </a:lnSpc>
              <a:spcBef>
                <a:spcPts val="0"/>
              </a:spcBef>
            </a:pPr>
            <a:r>
              <a:rPr lang="en-US" sz="3200" dirty="0">
                <a:solidFill>
                  <a:schemeClr val="bg1"/>
                </a:solidFill>
              </a:rPr>
              <a:t>Attempt other models i.e. Lasso Regression </a:t>
            </a:r>
          </a:p>
          <a:p>
            <a:pPr lvl="1">
              <a:lnSpc>
                <a:spcPct val="150000"/>
              </a:lnSpc>
              <a:spcBef>
                <a:spcPts val="0"/>
              </a:spcBef>
            </a:pPr>
            <a:r>
              <a:rPr lang="en-US" sz="3200" dirty="0">
                <a:solidFill>
                  <a:schemeClr val="bg1"/>
                </a:solidFill>
              </a:rPr>
              <a:t>If a larger dataset was found, attempt a Neural Network</a:t>
            </a:r>
          </a:p>
          <a:p>
            <a:endParaRPr lang="en-US" sz="3600" dirty="0">
              <a:solidFill>
                <a:schemeClr val="bg1"/>
              </a:solidFill>
            </a:endParaRPr>
          </a:p>
        </p:txBody>
      </p:sp>
    </p:spTree>
    <p:extLst>
      <p:ext uri="{BB962C8B-B14F-4D97-AF65-F5344CB8AC3E}">
        <p14:creationId xmlns:p14="http://schemas.microsoft.com/office/powerpoint/2010/main" val="3409796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1819" y="1030777"/>
            <a:ext cx="9249053" cy="8198024"/>
          </a:xfrm>
          <a:prstGeom prst="rect">
            <a:avLst/>
          </a:prstGeom>
        </p:spPr>
      </p:pic>
      <p:pic>
        <p:nvPicPr>
          <p:cNvPr id="15" name="Picture Placeholder 14">
            <a:extLst>
              <a:ext uri="{FF2B5EF4-FFF2-40B4-BE49-F238E27FC236}">
                <a16:creationId xmlns:a16="http://schemas.microsoft.com/office/drawing/2014/main" id="{94EF10BE-4739-45ED-8D7E-60DF3D2DBDF4}"/>
              </a:ext>
            </a:extLst>
          </p:cNvPr>
          <p:cNvPicPr>
            <a:picLocks noGrp="1" noChangeAspect="1"/>
          </p:cNvPicPr>
          <p:nvPr>
            <p:ph type="pic" sz="quarter" idx="10"/>
          </p:nvPr>
        </p:nvPicPr>
        <p:blipFill>
          <a:blip r:embed="rId3">
            <a:extLst>
              <a:ext uri="{837473B0-CC2E-450A-ABE3-18F120FF3D39}">
                <a1611:picAttrSrcUrl xmlns:a1611="http://schemas.microsoft.com/office/drawing/2016/11/main" r:id="rId4"/>
              </a:ext>
            </a:extLst>
          </a:blip>
          <a:srcRect l="26250" r="26250"/>
          <a:stretch/>
        </p:blipFill>
        <p:spPr>
          <a:xfrm>
            <a:off x="5020559" y="1447144"/>
            <a:ext cx="7854998" cy="6325259"/>
          </a:xfr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Questions?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 name="TextBox 1">
            <a:extLst>
              <a:ext uri="{FF2B5EF4-FFF2-40B4-BE49-F238E27FC236}">
                <a16:creationId xmlns:a16="http://schemas.microsoft.com/office/drawing/2014/main" id="{25A9E0AA-1805-46C6-B8D8-55FBE9C3E6C5}"/>
              </a:ext>
            </a:extLst>
          </p:cNvPr>
          <p:cNvSpPr txBox="1"/>
          <p:nvPr/>
        </p:nvSpPr>
        <p:spPr>
          <a:xfrm>
            <a:off x="5020559" y="7772403"/>
            <a:ext cx="7854998" cy="230832"/>
          </a:xfrm>
          <a:prstGeom prst="rect">
            <a:avLst/>
          </a:prstGeom>
          <a:noFill/>
        </p:spPr>
        <p:txBody>
          <a:bodyPr wrap="square" rtlCol="0">
            <a:spAutoFit/>
          </a:bodyPr>
          <a:lstStyle/>
          <a:p>
            <a:r>
              <a:rPr lang="en-US" sz="900">
                <a:hlinkClick r:id="rId4" tooltip="https://80000hours.org/articles/research-questions-by-discipline/"/>
              </a:rPr>
              <a:t>This Photo</a:t>
            </a:r>
            <a:r>
              <a:rPr lang="en-US" sz="900"/>
              <a:t> by Unknown Author is licensed under </a:t>
            </a:r>
            <a:r>
              <a:rPr lang="en-US" sz="900">
                <a:hlinkClick r:id="rId5" tooltip="https://creativecommons.org/licenses/by/3.0/"/>
              </a:rPr>
              <a:t>CC BY</a:t>
            </a:r>
            <a:endParaRPr lang="en-US" sz="900"/>
          </a:p>
        </p:txBody>
      </p:sp>
    </p:spTree>
    <p:extLst>
      <p:ext uri="{BB962C8B-B14F-4D97-AF65-F5344CB8AC3E}">
        <p14:creationId xmlns:p14="http://schemas.microsoft.com/office/powerpoint/2010/main" val="674884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505E8D0E-72A2-4F45-A719-923F47524664}"/>
              </a:ext>
            </a:extLst>
          </p:cNvPr>
          <p:cNvSpPr/>
          <p:nvPr/>
        </p:nvSpPr>
        <p:spPr>
          <a:xfrm>
            <a:off x="0" y="0"/>
            <a:ext cx="6753828" cy="10287000"/>
          </a:xfrm>
          <a:custGeom>
            <a:avLst/>
            <a:gdLst>
              <a:gd name="connsiteX0" fmla="*/ 0 w 4502552"/>
              <a:gd name="connsiteY0" fmla="*/ 0 h 6858000"/>
              <a:gd name="connsiteX1" fmla="*/ 370660 w 4502552"/>
              <a:gd name="connsiteY1" fmla="*/ 0 h 6858000"/>
              <a:gd name="connsiteX2" fmla="*/ 1123546 w 4502552"/>
              <a:gd name="connsiteY2" fmla="*/ 1589273 h 6858000"/>
              <a:gd name="connsiteX3" fmla="*/ 1876432 w 4502552"/>
              <a:gd name="connsiteY3" fmla="*/ 0 h 6858000"/>
              <a:gd name="connsiteX4" fmla="*/ 4502552 w 4502552"/>
              <a:gd name="connsiteY4" fmla="*/ 0 h 6858000"/>
              <a:gd name="connsiteX5" fmla="*/ 2436606 w 4502552"/>
              <a:gd name="connsiteY5" fmla="*/ 4361021 h 6858000"/>
              <a:gd name="connsiteX6" fmla="*/ 3619500 w 4502552"/>
              <a:gd name="connsiteY6" fmla="*/ 6858000 h 6858000"/>
              <a:gd name="connsiteX7" fmla="*/ 0 w 45025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2552" h="6858000">
                <a:moveTo>
                  <a:pt x="0" y="0"/>
                </a:moveTo>
                <a:lnTo>
                  <a:pt x="370660" y="0"/>
                </a:lnTo>
                <a:lnTo>
                  <a:pt x="1123546" y="1589273"/>
                </a:lnTo>
                <a:lnTo>
                  <a:pt x="1876432" y="0"/>
                </a:lnTo>
                <a:lnTo>
                  <a:pt x="4502552" y="0"/>
                </a:lnTo>
                <a:lnTo>
                  <a:pt x="2436606" y="4361021"/>
                </a:lnTo>
                <a:lnTo>
                  <a:pt x="3619500" y="6858000"/>
                </a:lnTo>
                <a:lnTo>
                  <a:pt x="0" y="685800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3" name="Picture Placeholder 12" descr="A picture containing text, indoor&#10;&#10;Description automatically generated">
            <a:extLst>
              <a:ext uri="{FF2B5EF4-FFF2-40B4-BE49-F238E27FC236}">
                <a16:creationId xmlns:a16="http://schemas.microsoft.com/office/drawing/2014/main" id="{E6874900-3F30-4EC5-A5D0-728C22D63EE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34" r="20334"/>
          <a:stretch>
            <a:fillRect/>
          </a:stretch>
        </p:blipFill>
        <p:spPr/>
      </p:pic>
      <p:sp>
        <p:nvSpPr>
          <p:cNvPr id="22" name="TextBox 21">
            <a:extLst>
              <a:ext uri="{FF2B5EF4-FFF2-40B4-BE49-F238E27FC236}">
                <a16:creationId xmlns:a16="http://schemas.microsoft.com/office/drawing/2014/main" id="{A80536FC-80DD-4CC1-9A5A-3E31154F376D}"/>
              </a:ext>
            </a:extLst>
          </p:cNvPr>
          <p:cNvSpPr txBox="1"/>
          <p:nvPr/>
        </p:nvSpPr>
        <p:spPr>
          <a:xfrm>
            <a:off x="6352992" y="1162196"/>
            <a:ext cx="7534458"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to expect:</a:t>
            </a:r>
          </a:p>
        </p:txBody>
      </p:sp>
      <p:grpSp>
        <p:nvGrpSpPr>
          <p:cNvPr id="30" name="Group 29">
            <a:extLst>
              <a:ext uri="{FF2B5EF4-FFF2-40B4-BE49-F238E27FC236}">
                <a16:creationId xmlns:a16="http://schemas.microsoft.com/office/drawing/2014/main" id="{DD130F3A-6A28-4C6A-B1AE-ECFDFF73B4B8}"/>
              </a:ext>
            </a:extLst>
          </p:cNvPr>
          <p:cNvGrpSpPr/>
          <p:nvPr/>
        </p:nvGrpSpPr>
        <p:grpSpPr>
          <a:xfrm>
            <a:off x="6975592" y="2626620"/>
            <a:ext cx="6857648" cy="742950"/>
            <a:chOff x="4650394" y="1751080"/>
            <a:chExt cx="4571765" cy="495300"/>
          </a:xfrm>
        </p:grpSpPr>
        <p:sp>
          <p:nvSpPr>
            <p:cNvPr id="21" name="Arc 20">
              <a:extLst>
                <a:ext uri="{FF2B5EF4-FFF2-40B4-BE49-F238E27FC236}">
                  <a16:creationId xmlns:a16="http://schemas.microsoft.com/office/drawing/2014/main" id="{76EB9A5E-089F-4275-A8C6-4C1086FA1D4F}"/>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3" name="TextBox 22">
              <a:extLst>
                <a:ext uri="{FF2B5EF4-FFF2-40B4-BE49-F238E27FC236}">
                  <a16:creationId xmlns:a16="http://schemas.microsoft.com/office/drawing/2014/main" id="{5AD8A044-8002-4383-8797-44FBFD385407}"/>
                </a:ext>
              </a:extLst>
            </p:cNvPr>
            <p:cNvSpPr txBox="1"/>
            <p:nvPr/>
          </p:nvSpPr>
          <p:spPr>
            <a:xfrm>
              <a:off x="5323922" y="1767898"/>
              <a:ext cx="3898237" cy="307776"/>
            </a:xfrm>
            <a:prstGeom prst="rect">
              <a:avLst/>
            </a:prstGeom>
            <a:noFill/>
          </p:spPr>
          <p:txBody>
            <a:bodyPr wrap="square">
              <a:spAutoFit/>
            </a:bodyPr>
            <a:lstStyle/>
            <a:p>
              <a:pPr lvl="0"/>
              <a:r>
                <a:rPr lang="en-US" sz="2400" dirty="0">
                  <a:solidFill>
                    <a:schemeClr val="bg1">
                      <a:lumMod val="10000"/>
                    </a:schemeClr>
                  </a:solidFill>
                  <a:highlight>
                    <a:srgbClr val="FFFFFF"/>
                  </a:highlight>
                </a:rPr>
                <a:t>Project Background, Topic and Data Sources</a:t>
              </a:r>
            </a:p>
          </p:txBody>
        </p:sp>
        <p:pic>
          <p:nvPicPr>
            <p:cNvPr id="24" name="Graphic 23">
              <a:extLst>
                <a:ext uri="{FF2B5EF4-FFF2-40B4-BE49-F238E27FC236}">
                  <a16:creationId xmlns:a16="http://schemas.microsoft.com/office/drawing/2014/main" id="{ED1EF8B4-1C00-4C37-83F7-02A5FC1484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29" name="Group 28">
            <a:extLst>
              <a:ext uri="{FF2B5EF4-FFF2-40B4-BE49-F238E27FC236}">
                <a16:creationId xmlns:a16="http://schemas.microsoft.com/office/drawing/2014/main" id="{9B80BE04-3043-4797-A87A-0790D7616B96}"/>
              </a:ext>
            </a:extLst>
          </p:cNvPr>
          <p:cNvGrpSpPr/>
          <p:nvPr/>
        </p:nvGrpSpPr>
        <p:grpSpPr>
          <a:xfrm>
            <a:off x="7775689" y="3967350"/>
            <a:ext cx="6857648" cy="763892"/>
            <a:chOff x="5183792" y="2593150"/>
            <a:chExt cx="4571765" cy="509261"/>
          </a:xfrm>
        </p:grpSpPr>
        <p:sp>
          <p:nvSpPr>
            <p:cNvPr id="25" name="Arc 24">
              <a:extLst>
                <a:ext uri="{FF2B5EF4-FFF2-40B4-BE49-F238E27FC236}">
                  <a16:creationId xmlns:a16="http://schemas.microsoft.com/office/drawing/2014/main" id="{50DF7796-EFBF-4A65-8F30-976B7A6C8D40}"/>
                </a:ext>
              </a:extLst>
            </p:cNvPr>
            <p:cNvSpPr/>
            <p:nvPr/>
          </p:nvSpPr>
          <p:spPr>
            <a:xfrm>
              <a:off x="5183792" y="259315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6" name="TextBox 25">
              <a:extLst>
                <a:ext uri="{FF2B5EF4-FFF2-40B4-BE49-F238E27FC236}">
                  <a16:creationId xmlns:a16="http://schemas.microsoft.com/office/drawing/2014/main" id="{CDBB4945-B1E4-4BD2-99B3-7A1907E69411}"/>
                </a:ext>
              </a:extLst>
            </p:cNvPr>
            <p:cNvSpPr txBox="1"/>
            <p:nvPr/>
          </p:nvSpPr>
          <p:spPr>
            <a:xfrm>
              <a:off x="5857320" y="2609968"/>
              <a:ext cx="3898237" cy="492443"/>
            </a:xfrm>
            <a:prstGeom prst="rect">
              <a:avLst/>
            </a:prstGeom>
            <a:noFill/>
          </p:spPr>
          <p:txBody>
            <a:bodyPr wrap="square">
              <a:spAutoFit/>
            </a:bodyPr>
            <a:lstStyle/>
            <a:p>
              <a:r>
                <a:rPr lang="en-US" sz="2100" dirty="0">
                  <a:solidFill>
                    <a:schemeClr val="bg1">
                      <a:lumMod val="85000"/>
                    </a:schemeClr>
                  </a:solidFill>
                </a:rPr>
                <a:t>Lorem ipsum dolor sit </a:t>
              </a:r>
              <a:r>
                <a:rPr lang="en-US" sz="2100" dirty="0" err="1">
                  <a:solidFill>
                    <a:schemeClr val="bg1">
                      <a:lumMod val="85000"/>
                    </a:schemeClr>
                  </a:solidFill>
                </a:rPr>
                <a:t>amet</a:t>
              </a:r>
              <a:r>
                <a:rPr lang="en-US" sz="2100" dirty="0">
                  <a:solidFill>
                    <a:schemeClr val="bg1">
                      <a:lumMod val="85000"/>
                    </a:schemeClr>
                  </a:solidFill>
                </a:rPr>
                <a:t>, </a:t>
              </a:r>
              <a:r>
                <a:rPr lang="en-US" sz="2100" dirty="0" err="1">
                  <a:solidFill>
                    <a:schemeClr val="bg1">
                      <a:lumMod val="85000"/>
                    </a:schemeClr>
                  </a:solidFill>
                </a:rPr>
                <a:t>consectetuer</a:t>
              </a:r>
              <a:r>
                <a:rPr lang="en-US" sz="2100" dirty="0">
                  <a:solidFill>
                    <a:schemeClr val="bg1">
                      <a:lumMod val="85000"/>
                    </a:schemeClr>
                  </a:solidFill>
                </a:rPr>
                <a:t> </a:t>
              </a:r>
              <a:r>
                <a:rPr lang="en-US" sz="2100" dirty="0" err="1">
                  <a:solidFill>
                    <a:schemeClr val="bg1">
                      <a:lumMod val="85000"/>
                    </a:schemeClr>
                  </a:solidFill>
                </a:rPr>
                <a:t>adipiscing</a:t>
              </a:r>
              <a:r>
                <a:rPr lang="en-US" sz="2100" dirty="0">
                  <a:solidFill>
                    <a:schemeClr val="bg1">
                      <a:lumMod val="85000"/>
                    </a:schemeClr>
                  </a:solidFill>
                </a:rPr>
                <a:t> </a:t>
              </a:r>
              <a:r>
                <a:rPr lang="en-US" sz="2100" dirty="0" err="1">
                  <a:solidFill>
                    <a:schemeClr val="bg1">
                      <a:lumMod val="85000"/>
                    </a:schemeClr>
                  </a:solidFill>
                </a:rPr>
                <a:t>elit</a:t>
              </a:r>
              <a:r>
                <a:rPr lang="en-US" sz="2100" dirty="0">
                  <a:solidFill>
                    <a:schemeClr val="bg1">
                      <a:lumMod val="85000"/>
                    </a:schemeClr>
                  </a:solidFill>
                </a:rPr>
                <a:t>. Maecenas </a:t>
              </a:r>
              <a:r>
                <a:rPr lang="en-US" sz="2100" dirty="0" err="1">
                  <a:solidFill>
                    <a:schemeClr val="bg1">
                      <a:lumMod val="85000"/>
                    </a:schemeClr>
                  </a:solidFill>
                </a:rPr>
                <a:t>porttitor</a:t>
              </a:r>
              <a:r>
                <a:rPr lang="en-US" sz="2100" dirty="0">
                  <a:solidFill>
                    <a:schemeClr val="bg1">
                      <a:lumMod val="85000"/>
                    </a:schemeClr>
                  </a:solidFill>
                </a:rPr>
                <a:t> </a:t>
              </a:r>
              <a:r>
                <a:rPr lang="en-US" sz="2100" dirty="0" err="1">
                  <a:solidFill>
                    <a:schemeClr val="bg1">
                      <a:lumMod val="85000"/>
                    </a:schemeClr>
                  </a:solidFill>
                </a:rPr>
                <a:t>congue</a:t>
              </a:r>
              <a:endParaRPr lang="en-US" sz="2100" dirty="0">
                <a:solidFill>
                  <a:schemeClr val="bg1">
                    <a:lumMod val="85000"/>
                  </a:schemeClr>
                </a:solidFill>
              </a:endParaRPr>
            </a:p>
          </p:txBody>
        </p:sp>
        <p:pic>
          <p:nvPicPr>
            <p:cNvPr id="28" name="Graphic 27">
              <a:extLst>
                <a:ext uri="{FF2B5EF4-FFF2-40B4-BE49-F238E27FC236}">
                  <a16:creationId xmlns:a16="http://schemas.microsoft.com/office/drawing/2014/main" id="{936796BE-6554-4F07-B6BE-D83F755F40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4444" y="2712003"/>
              <a:ext cx="253996" cy="253996"/>
            </a:xfrm>
            <a:prstGeom prst="rect">
              <a:avLst/>
            </a:prstGeom>
          </p:spPr>
        </p:pic>
      </p:grpSp>
      <p:grpSp>
        <p:nvGrpSpPr>
          <p:cNvPr id="31" name="Group 30">
            <a:extLst>
              <a:ext uri="{FF2B5EF4-FFF2-40B4-BE49-F238E27FC236}">
                <a16:creationId xmlns:a16="http://schemas.microsoft.com/office/drawing/2014/main" id="{3799ABA0-32FB-4220-956D-07B85F8C55A4}"/>
              </a:ext>
            </a:extLst>
          </p:cNvPr>
          <p:cNvGrpSpPr/>
          <p:nvPr/>
        </p:nvGrpSpPr>
        <p:grpSpPr>
          <a:xfrm>
            <a:off x="8645323" y="5308079"/>
            <a:ext cx="6857648" cy="763892"/>
            <a:chOff x="4650394" y="1751080"/>
            <a:chExt cx="4571765" cy="509261"/>
          </a:xfrm>
        </p:grpSpPr>
        <p:sp>
          <p:nvSpPr>
            <p:cNvPr id="32" name="Arc 31">
              <a:extLst>
                <a:ext uri="{FF2B5EF4-FFF2-40B4-BE49-F238E27FC236}">
                  <a16:creationId xmlns:a16="http://schemas.microsoft.com/office/drawing/2014/main" id="{9F20258B-35B7-43CE-954D-B86F4D3350E9}"/>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33" name="TextBox 32">
              <a:extLst>
                <a:ext uri="{FF2B5EF4-FFF2-40B4-BE49-F238E27FC236}">
                  <a16:creationId xmlns:a16="http://schemas.microsoft.com/office/drawing/2014/main" id="{ECDEA23B-5EC5-4208-B0E7-5B6C82CB9947}"/>
                </a:ext>
              </a:extLst>
            </p:cNvPr>
            <p:cNvSpPr txBox="1"/>
            <p:nvPr/>
          </p:nvSpPr>
          <p:spPr>
            <a:xfrm>
              <a:off x="5323922" y="1767898"/>
              <a:ext cx="3898237" cy="492443"/>
            </a:xfrm>
            <a:prstGeom prst="rect">
              <a:avLst/>
            </a:prstGeom>
            <a:noFill/>
          </p:spPr>
          <p:txBody>
            <a:bodyPr wrap="square">
              <a:spAutoFit/>
            </a:bodyPr>
            <a:lstStyle/>
            <a:p>
              <a:r>
                <a:rPr lang="en-US" sz="2100" dirty="0">
                  <a:solidFill>
                    <a:schemeClr val="bg1">
                      <a:lumMod val="85000"/>
                    </a:schemeClr>
                  </a:solidFill>
                </a:rPr>
                <a:t>Lorem ipsum dolor sit </a:t>
              </a:r>
              <a:r>
                <a:rPr lang="en-US" sz="2100" dirty="0" err="1">
                  <a:solidFill>
                    <a:schemeClr val="bg1">
                      <a:lumMod val="85000"/>
                    </a:schemeClr>
                  </a:solidFill>
                </a:rPr>
                <a:t>amet</a:t>
              </a:r>
              <a:r>
                <a:rPr lang="en-US" sz="2100" dirty="0">
                  <a:solidFill>
                    <a:schemeClr val="bg1">
                      <a:lumMod val="85000"/>
                    </a:schemeClr>
                  </a:solidFill>
                </a:rPr>
                <a:t>, </a:t>
              </a:r>
              <a:r>
                <a:rPr lang="en-US" sz="2100" dirty="0" err="1">
                  <a:solidFill>
                    <a:schemeClr val="bg1">
                      <a:lumMod val="85000"/>
                    </a:schemeClr>
                  </a:solidFill>
                </a:rPr>
                <a:t>consectetuer</a:t>
              </a:r>
              <a:r>
                <a:rPr lang="en-US" sz="2100" dirty="0">
                  <a:solidFill>
                    <a:schemeClr val="bg1">
                      <a:lumMod val="85000"/>
                    </a:schemeClr>
                  </a:solidFill>
                </a:rPr>
                <a:t> </a:t>
              </a:r>
              <a:r>
                <a:rPr lang="en-US" sz="2100" dirty="0" err="1">
                  <a:solidFill>
                    <a:schemeClr val="bg1">
                      <a:lumMod val="85000"/>
                    </a:schemeClr>
                  </a:solidFill>
                </a:rPr>
                <a:t>adipiscing</a:t>
              </a:r>
              <a:r>
                <a:rPr lang="en-US" sz="2100" dirty="0">
                  <a:solidFill>
                    <a:schemeClr val="bg1">
                      <a:lumMod val="85000"/>
                    </a:schemeClr>
                  </a:solidFill>
                </a:rPr>
                <a:t> </a:t>
              </a:r>
              <a:r>
                <a:rPr lang="en-US" sz="2100" dirty="0" err="1">
                  <a:solidFill>
                    <a:schemeClr val="bg1">
                      <a:lumMod val="85000"/>
                    </a:schemeClr>
                  </a:solidFill>
                </a:rPr>
                <a:t>elit</a:t>
              </a:r>
              <a:r>
                <a:rPr lang="en-US" sz="2100" dirty="0">
                  <a:solidFill>
                    <a:schemeClr val="bg1">
                      <a:lumMod val="85000"/>
                    </a:schemeClr>
                  </a:solidFill>
                </a:rPr>
                <a:t>. Maecenas </a:t>
              </a:r>
              <a:r>
                <a:rPr lang="en-US" sz="2100" dirty="0" err="1">
                  <a:solidFill>
                    <a:schemeClr val="bg1">
                      <a:lumMod val="85000"/>
                    </a:schemeClr>
                  </a:solidFill>
                </a:rPr>
                <a:t>porttitor</a:t>
              </a:r>
              <a:r>
                <a:rPr lang="en-US" sz="2100" dirty="0">
                  <a:solidFill>
                    <a:schemeClr val="bg1">
                      <a:lumMod val="85000"/>
                    </a:schemeClr>
                  </a:solidFill>
                </a:rPr>
                <a:t> </a:t>
              </a:r>
              <a:r>
                <a:rPr lang="en-US" sz="2100" dirty="0" err="1">
                  <a:solidFill>
                    <a:schemeClr val="bg1">
                      <a:lumMod val="85000"/>
                    </a:schemeClr>
                  </a:solidFill>
                </a:rPr>
                <a:t>congue</a:t>
              </a:r>
              <a:endParaRPr lang="en-US" sz="2100" dirty="0">
                <a:solidFill>
                  <a:schemeClr val="bg1">
                    <a:lumMod val="85000"/>
                  </a:schemeClr>
                </a:solidFill>
              </a:endParaRPr>
            </a:p>
          </p:txBody>
        </p:sp>
        <p:pic>
          <p:nvPicPr>
            <p:cNvPr id="34" name="Graphic 33">
              <a:extLst>
                <a:ext uri="{FF2B5EF4-FFF2-40B4-BE49-F238E27FC236}">
                  <a16:creationId xmlns:a16="http://schemas.microsoft.com/office/drawing/2014/main" id="{74F459D5-C1BB-4A4F-8C39-E1B53326EF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37" name="Graphic 8">
            <a:extLst>
              <a:ext uri="{FF2B5EF4-FFF2-40B4-BE49-F238E27FC236}">
                <a16:creationId xmlns:a16="http://schemas.microsoft.com/office/drawing/2014/main" id="{D894F22C-4C9F-41BB-BA4B-A90778BFEF56}"/>
              </a:ext>
            </a:extLst>
          </p:cNvPr>
          <p:cNvGrpSpPr/>
          <p:nvPr/>
        </p:nvGrpSpPr>
        <p:grpSpPr>
          <a:xfrm rot="5400000">
            <a:off x="12711125" y="-90831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38" name="Graphic 8">
              <a:extLst>
                <a:ext uri="{FF2B5EF4-FFF2-40B4-BE49-F238E27FC236}">
                  <a16:creationId xmlns:a16="http://schemas.microsoft.com/office/drawing/2014/main" id="{01C5EAB4-CB09-4A66-AB4D-602B940023EE}"/>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40C8226B-6DA0-48F8-9857-6C011B36D2E9}"/>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59AC4B1A-2447-44DE-A936-59686B957F2C}"/>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B48590B1-B7CB-41E0-B321-A97168BAAFA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9B72357F-1A00-4CB0-A0E1-86A26C070136}"/>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D2BEB0F-8E74-4A14-8DB3-3E54A12A65E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D854A71-4319-4B03-AF76-C41D35F239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4C21C5A0-2CFB-4E3C-A8A0-0BF43FFAE0F2}"/>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709709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763A798-7B60-42C7-AC26-7CA1A880AFF2}"/>
              </a:ext>
            </a:extLst>
          </p:cNvPr>
          <p:cNvSpPr/>
          <p:nvPr/>
        </p:nvSpPr>
        <p:spPr>
          <a:xfrm>
            <a:off x="0" y="1139756"/>
            <a:ext cx="9641948" cy="8018913"/>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330360 w 6286500"/>
              <a:gd name="connsiteY1" fmla="*/ 15819 h 5363028"/>
              <a:gd name="connsiteX2" fmla="*/ 6286500 w 6286500"/>
              <a:gd name="connsiteY2" fmla="*/ 604753 h 5363028"/>
              <a:gd name="connsiteX3" fmla="*/ 6286500 w 6286500"/>
              <a:gd name="connsiteY3" fmla="*/ 4758274 h 5363028"/>
              <a:gd name="connsiteX4" fmla="*/ 5330360 w 6286500"/>
              <a:gd name="connsiteY4" fmla="*/ 5347209 h 5363028"/>
              <a:gd name="connsiteX5" fmla="*/ 5330360 w 6286500"/>
              <a:gd name="connsiteY5" fmla="*/ 5363028 h 5363028"/>
              <a:gd name="connsiteX6" fmla="*/ 0 w 6286500"/>
              <a:gd name="connsiteY6" fmla="*/ 5363028 h 5363028"/>
              <a:gd name="connsiteX7" fmla="*/ 0 w 6286500"/>
              <a:gd name="connsiteY7" fmla="*/ 0 h 5363028"/>
              <a:gd name="connsiteX0" fmla="*/ 0 w 6286500"/>
              <a:gd name="connsiteY0" fmla="*/ 6348 h 5347209"/>
              <a:gd name="connsiteX1" fmla="*/ 5330360 w 6286500"/>
              <a:gd name="connsiteY1" fmla="*/ 0 h 5347209"/>
              <a:gd name="connsiteX2" fmla="*/ 6286500 w 6286500"/>
              <a:gd name="connsiteY2" fmla="*/ 588934 h 5347209"/>
              <a:gd name="connsiteX3" fmla="*/ 6286500 w 6286500"/>
              <a:gd name="connsiteY3" fmla="*/ 4742455 h 5347209"/>
              <a:gd name="connsiteX4" fmla="*/ 5330360 w 6286500"/>
              <a:gd name="connsiteY4" fmla="*/ 5331390 h 5347209"/>
              <a:gd name="connsiteX5" fmla="*/ 5330360 w 6286500"/>
              <a:gd name="connsiteY5" fmla="*/ 5347209 h 5347209"/>
              <a:gd name="connsiteX6" fmla="*/ 0 w 6286500"/>
              <a:gd name="connsiteY6" fmla="*/ 5347209 h 5347209"/>
              <a:gd name="connsiteX7" fmla="*/ 0 w 6286500"/>
              <a:gd name="connsiteY7" fmla="*/ 6348 h 534720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5330360 w 6286500"/>
              <a:gd name="connsiteY5" fmla="*/ 5351945 h 5351945"/>
              <a:gd name="connsiteX6" fmla="*/ 0 w 6286500"/>
              <a:gd name="connsiteY6" fmla="*/ 5351945 h 5351945"/>
              <a:gd name="connsiteX7" fmla="*/ 0 w 6286500"/>
              <a:gd name="connsiteY7"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24818 w 6286500"/>
              <a:gd name="connsiteY4" fmla="*/ 5341668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63029"/>
              <a:gd name="connsiteX1" fmla="*/ 5330360 w 6286500"/>
              <a:gd name="connsiteY1" fmla="*/ 4736 h 5363029"/>
              <a:gd name="connsiteX2" fmla="*/ 6286500 w 6286500"/>
              <a:gd name="connsiteY2" fmla="*/ 593670 h 5363029"/>
              <a:gd name="connsiteX3" fmla="*/ 6286500 w 6286500"/>
              <a:gd name="connsiteY3" fmla="*/ 4747191 h 5363029"/>
              <a:gd name="connsiteX4" fmla="*/ 5313734 w 6286500"/>
              <a:gd name="connsiteY4" fmla="*/ 5347210 h 5363029"/>
              <a:gd name="connsiteX5" fmla="*/ 0 w 6286500"/>
              <a:gd name="connsiteY5" fmla="*/ 5363029 h 5363029"/>
              <a:gd name="connsiteX6" fmla="*/ 0 w 6286500"/>
              <a:gd name="connsiteY6" fmla="*/ 0 h 536302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47210"/>
              <a:gd name="connsiteX1" fmla="*/ 5330360 w 6286500"/>
              <a:gd name="connsiteY1" fmla="*/ 4736 h 5347210"/>
              <a:gd name="connsiteX2" fmla="*/ 6286500 w 6286500"/>
              <a:gd name="connsiteY2" fmla="*/ 593670 h 5347210"/>
              <a:gd name="connsiteX3" fmla="*/ 6286500 w 6286500"/>
              <a:gd name="connsiteY3" fmla="*/ 4747191 h 5347210"/>
              <a:gd name="connsiteX4" fmla="*/ 5313734 w 6286500"/>
              <a:gd name="connsiteY4" fmla="*/ 5347210 h 5347210"/>
              <a:gd name="connsiteX5" fmla="*/ 0 w 6286500"/>
              <a:gd name="connsiteY5" fmla="*/ 5346403 h 5347210"/>
              <a:gd name="connsiteX6" fmla="*/ 0 w 6286500"/>
              <a:gd name="connsiteY6" fmla="*/ 0 h 534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86500" h="5347210">
                <a:moveTo>
                  <a:pt x="0" y="0"/>
                </a:moveTo>
                <a:lnTo>
                  <a:pt x="5330360" y="4736"/>
                </a:lnTo>
                <a:lnTo>
                  <a:pt x="6286500" y="593670"/>
                </a:lnTo>
                <a:lnTo>
                  <a:pt x="6286500" y="4747191"/>
                </a:lnTo>
                <a:lnTo>
                  <a:pt x="5313734" y="5347210"/>
                </a:lnTo>
                <a:lnTo>
                  <a:pt x="0" y="5346403"/>
                </a:lnTo>
                <a:lnTo>
                  <a:pt x="0"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9" name="TextBox 8">
            <a:extLst>
              <a:ext uri="{FF2B5EF4-FFF2-40B4-BE49-F238E27FC236}">
                <a16:creationId xmlns:a16="http://schemas.microsoft.com/office/drawing/2014/main" id="{63777037-0C51-4E03-B5C0-5E285B39CC59}"/>
              </a:ext>
            </a:extLst>
          </p:cNvPr>
          <p:cNvSpPr txBox="1"/>
          <p:nvPr/>
        </p:nvSpPr>
        <p:spPr>
          <a:xfrm>
            <a:off x="10348229" y="1149227"/>
            <a:ext cx="463993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About Project</a:t>
            </a:r>
          </a:p>
        </p:txBody>
      </p:sp>
      <p:sp>
        <p:nvSpPr>
          <p:cNvPr id="19" name="TextBox 18">
            <a:extLst>
              <a:ext uri="{FF2B5EF4-FFF2-40B4-BE49-F238E27FC236}">
                <a16:creationId xmlns:a16="http://schemas.microsoft.com/office/drawing/2014/main" id="{28C5D65F-C2F5-4111-8DCA-CBA2295AE510}"/>
              </a:ext>
            </a:extLst>
          </p:cNvPr>
          <p:cNvSpPr txBox="1"/>
          <p:nvPr/>
        </p:nvSpPr>
        <p:spPr>
          <a:xfrm>
            <a:off x="10310181" y="2120339"/>
            <a:ext cx="7368270" cy="6370975"/>
          </a:xfrm>
          <a:prstGeom prst="rect">
            <a:avLst/>
          </a:prstGeom>
          <a:noFill/>
        </p:spPr>
        <p:txBody>
          <a:bodyPr wrap="square" rtlCol="0">
            <a:spAutoFit/>
          </a:bodyPr>
          <a:lstStyle/>
          <a:p>
            <a:pPr indent="-342900">
              <a:lnSpc>
                <a:spcPct val="150000"/>
              </a:lnSpc>
              <a:buSzPts val="1800"/>
            </a:pPr>
            <a:r>
              <a:rPr lang="en-US" sz="3200" b="1" dirty="0">
                <a:solidFill>
                  <a:schemeClr val="bg1"/>
                </a:solidFill>
              </a:rPr>
              <a:t>Real estate is a hot market . We are Interested in seeing how various factors affect the price of a home in DC area</a:t>
            </a:r>
          </a:p>
          <a:p>
            <a:pPr indent="-342900">
              <a:lnSpc>
                <a:spcPct val="150000"/>
              </a:lnSpc>
              <a:buSzPts val="1800"/>
            </a:pPr>
            <a:endParaRPr lang="en-US" sz="3200" b="1" dirty="0">
              <a:solidFill>
                <a:schemeClr val="bg1"/>
              </a:solidFill>
            </a:endParaRPr>
          </a:p>
          <a:p>
            <a:pPr indent="-342900">
              <a:lnSpc>
                <a:spcPct val="150000"/>
              </a:lnSpc>
              <a:buSzPts val="1800"/>
            </a:pPr>
            <a:r>
              <a:rPr lang="en-US" sz="3200" b="1" dirty="0">
                <a:solidFill>
                  <a:schemeClr val="bg1"/>
                </a:solidFill>
              </a:rPr>
              <a:t>Model can help buyers or sellers to determine if the property they're interested in buying/selling is accurately priced</a:t>
            </a:r>
          </a:p>
          <a:p>
            <a:endParaRPr lang="en-US" sz="2800" b="1" dirty="0">
              <a:solidFill>
                <a:schemeClr val="bg1"/>
              </a:solidFill>
            </a:endParaRPr>
          </a:p>
        </p:txBody>
      </p:sp>
      <p:grpSp>
        <p:nvGrpSpPr>
          <p:cNvPr id="22" name="Graphic 8">
            <a:extLst>
              <a:ext uri="{FF2B5EF4-FFF2-40B4-BE49-F238E27FC236}">
                <a16:creationId xmlns:a16="http://schemas.microsoft.com/office/drawing/2014/main" id="{04F2E077-BCE3-426D-B6AC-74406601F2A9}"/>
              </a:ext>
            </a:extLst>
          </p:cNvPr>
          <p:cNvGrpSpPr/>
          <p:nvPr/>
        </p:nvGrpSpPr>
        <p:grpSpPr>
          <a:xfrm rot="5400000">
            <a:off x="14383263" y="-552958"/>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8B989820-C3F0-48EF-AA63-8D14E3A09E5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EFB225E3-7692-4D1B-AED2-342B7D9903E0}"/>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0757D51D-9967-463B-8FD6-8E45CDDCEEB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4AB0A09B-CF67-4732-A01E-F26F9165021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5C0E4252-5205-4E04-BA01-485968D0E1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33C9C7FF-253D-42C2-9961-64BDB7DD5C3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7113AA0D-D774-4F4B-A1FA-46334C513F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64915E53-272A-4992-B6B6-9A6876AF53FE}"/>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2050" name="Picture 2" descr="579,733 Housing market Images, Stock Photos &amp; Vectors | Shutterstock">
            <a:extLst>
              <a:ext uri="{FF2B5EF4-FFF2-40B4-BE49-F238E27FC236}">
                <a16:creationId xmlns:a16="http://schemas.microsoft.com/office/drawing/2014/main" id="{4FFFFF17-128D-440E-957C-BC3774914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40" y="1575269"/>
            <a:ext cx="9260510" cy="6631568"/>
          </a:xfrm>
          <a:prstGeom prst="round2DiagRect">
            <a:avLst>
              <a:gd name="adj1" fmla="val 0"/>
              <a:gd name="adj2" fmla="val 2695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430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1ADCEE-6BF6-4B01-8929-F5DE85908F72}"/>
              </a:ext>
            </a:extLst>
          </p:cNvPr>
          <p:cNvSpPr/>
          <p:nvPr/>
        </p:nvSpPr>
        <p:spPr>
          <a:xfrm>
            <a:off x="0" y="3124200"/>
            <a:ext cx="18288000" cy="4892298"/>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4" name="TextBox 13">
            <a:extLst>
              <a:ext uri="{FF2B5EF4-FFF2-40B4-BE49-F238E27FC236}">
                <a16:creationId xmlns:a16="http://schemas.microsoft.com/office/drawing/2014/main" id="{C90FB9B7-D200-4D5F-9770-109E8E8BAC33}"/>
              </a:ext>
            </a:extLst>
          </p:cNvPr>
          <p:cNvSpPr txBox="1"/>
          <p:nvPr/>
        </p:nvSpPr>
        <p:spPr>
          <a:xfrm>
            <a:off x="3860097" y="692126"/>
            <a:ext cx="12201122"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Questions We Hope to Answer?</a:t>
            </a:r>
          </a:p>
        </p:txBody>
      </p:sp>
      <p:grpSp>
        <p:nvGrpSpPr>
          <p:cNvPr id="28" name="Graphic 8">
            <a:extLst>
              <a:ext uri="{FF2B5EF4-FFF2-40B4-BE49-F238E27FC236}">
                <a16:creationId xmlns:a16="http://schemas.microsoft.com/office/drawing/2014/main" id="{08F1C89B-80B4-4EEB-A66F-0560EABE897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29" name="Graphic 8">
              <a:extLst>
                <a:ext uri="{FF2B5EF4-FFF2-40B4-BE49-F238E27FC236}">
                  <a16:creationId xmlns:a16="http://schemas.microsoft.com/office/drawing/2014/main" id="{5455AB96-6914-4F79-9B20-2AA3B24D0B0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75D5AFB6-4323-488A-BF4D-6D8B7A8680AD}"/>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3AE6D453-8514-4D1E-8F0F-5FBAD8F4053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DBB9DCC0-78C7-4C12-985C-8EFA0A5103A3}"/>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4A2E44EC-CB3D-46E8-9E3D-4AC44E2ABCA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EA60EB5A-DC83-4F21-97A9-06D65996384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FC9A7D2E-6E44-4E76-9CEA-9E0E906A05E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1CDA9E0F-BD9E-48BF-AF58-058E4BBC81DD}"/>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4" name="Picture Placeholder 3">
            <a:extLst>
              <a:ext uri="{FF2B5EF4-FFF2-40B4-BE49-F238E27FC236}">
                <a16:creationId xmlns:a16="http://schemas.microsoft.com/office/drawing/2014/main" id="{00E50FFF-A99D-4458-9333-2B26A4383A87}"/>
              </a:ext>
            </a:extLst>
          </p:cNvPr>
          <p:cNvSpPr>
            <a:spLocks noGrp="1"/>
          </p:cNvSpPr>
          <p:nvPr>
            <p:ph type="pic" sz="quarter" idx="10"/>
          </p:nvPr>
        </p:nvSpPr>
        <p:spPr/>
      </p:sp>
      <p:pic>
        <p:nvPicPr>
          <p:cNvPr id="1026" name="Picture 2" descr="Top 4 Influential Housing Market Factors">
            <a:extLst>
              <a:ext uri="{FF2B5EF4-FFF2-40B4-BE49-F238E27FC236}">
                <a16:creationId xmlns:a16="http://schemas.microsoft.com/office/drawing/2014/main" id="{CFD72785-1D34-4C7A-BB53-A94BDB4742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5675"/>
            <a:ext cx="18148515" cy="5630823"/>
          </a:xfrm>
          <a:prstGeom prst="rect">
            <a:avLst/>
          </a:prstGeom>
          <a:noFill/>
          <a:extLst>
            <a:ext uri="{909E8E84-426E-40DD-AFC4-6F175D3DCCD1}">
              <a14:hiddenFill xmlns:a14="http://schemas.microsoft.com/office/drawing/2010/main">
                <a:solidFill>
                  <a:srgbClr val="FFFFFF"/>
                </a:solidFill>
              </a14:hiddenFill>
            </a:ext>
          </a:extLst>
        </p:spPr>
      </p:pic>
      <p:sp>
        <p:nvSpPr>
          <p:cNvPr id="16" name="Snip Same Side Corner Rectangle 5">
            <a:extLst>
              <a:ext uri="{FF2B5EF4-FFF2-40B4-BE49-F238E27FC236}">
                <a16:creationId xmlns:a16="http://schemas.microsoft.com/office/drawing/2014/main" id="{45DB7985-2629-404C-BA14-8461273A991A}"/>
              </a:ext>
            </a:extLst>
          </p:cNvPr>
          <p:cNvSpPr/>
          <p:nvPr/>
        </p:nvSpPr>
        <p:spPr>
          <a:xfrm flipV="1">
            <a:off x="983717" y="8219680"/>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38" name="Group 37">
            <a:extLst>
              <a:ext uri="{FF2B5EF4-FFF2-40B4-BE49-F238E27FC236}">
                <a16:creationId xmlns:a16="http://schemas.microsoft.com/office/drawing/2014/main" id="{E51E0C00-F3BC-478A-A30F-7605DE7D9309}"/>
              </a:ext>
            </a:extLst>
          </p:cNvPr>
          <p:cNvGrpSpPr/>
          <p:nvPr/>
        </p:nvGrpSpPr>
        <p:grpSpPr>
          <a:xfrm>
            <a:off x="1077794" y="8114145"/>
            <a:ext cx="4839566" cy="944281"/>
            <a:chOff x="718529" y="4878166"/>
            <a:chExt cx="3226377" cy="882292"/>
          </a:xfrm>
        </p:grpSpPr>
        <p:sp>
          <p:nvSpPr>
            <p:cNvPr id="19" name="TextBox 18">
              <a:extLst>
                <a:ext uri="{FF2B5EF4-FFF2-40B4-BE49-F238E27FC236}">
                  <a16:creationId xmlns:a16="http://schemas.microsoft.com/office/drawing/2014/main" id="{D3187004-6969-4FE5-8146-5EF17EF18E2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0" name="TextBox 19">
              <a:extLst>
                <a:ext uri="{FF2B5EF4-FFF2-40B4-BE49-F238E27FC236}">
                  <a16:creationId xmlns:a16="http://schemas.microsoft.com/office/drawing/2014/main" id="{DF0DBA73-FE33-4DE6-8D58-97692D3FC6E8}"/>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sp>
        <p:nvSpPr>
          <p:cNvPr id="17" name="Snip Same Side Corner Rectangle 5">
            <a:extLst>
              <a:ext uri="{FF2B5EF4-FFF2-40B4-BE49-F238E27FC236}">
                <a16:creationId xmlns:a16="http://schemas.microsoft.com/office/drawing/2014/main" id="{54C7A056-3A20-4E7D-A7E8-9229A6082B7B}"/>
              </a:ext>
            </a:extLst>
          </p:cNvPr>
          <p:cNvSpPr/>
          <p:nvPr/>
        </p:nvSpPr>
        <p:spPr>
          <a:xfrm flipV="1">
            <a:off x="6528932"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39" name="Group 38">
            <a:extLst>
              <a:ext uri="{FF2B5EF4-FFF2-40B4-BE49-F238E27FC236}">
                <a16:creationId xmlns:a16="http://schemas.microsoft.com/office/drawing/2014/main" id="{1D9DF096-B169-40EC-ABDF-B1FAA5113DFE}"/>
              </a:ext>
            </a:extLst>
          </p:cNvPr>
          <p:cNvGrpSpPr/>
          <p:nvPr/>
        </p:nvGrpSpPr>
        <p:grpSpPr>
          <a:xfrm>
            <a:off x="6686116" y="8114149"/>
            <a:ext cx="4839566" cy="1673792"/>
            <a:chOff x="4457410" y="4923819"/>
            <a:chExt cx="3226377" cy="1115861"/>
          </a:xfrm>
        </p:grpSpPr>
        <p:sp>
          <p:nvSpPr>
            <p:cNvPr id="23" name="TextBox 22">
              <a:extLst>
                <a:ext uri="{FF2B5EF4-FFF2-40B4-BE49-F238E27FC236}">
                  <a16:creationId xmlns:a16="http://schemas.microsoft.com/office/drawing/2014/main" id="{A841B7AC-5D12-43CE-867E-2C2BDBF26884}"/>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24" name="TextBox 23">
              <a:extLst>
                <a:ext uri="{FF2B5EF4-FFF2-40B4-BE49-F238E27FC236}">
                  <a16:creationId xmlns:a16="http://schemas.microsoft.com/office/drawing/2014/main" id="{701DD683-BAB3-4DF4-B0EC-E9C337E67AA9}"/>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18" name="Snip Same Side Corner Rectangle 5">
            <a:extLst>
              <a:ext uri="{FF2B5EF4-FFF2-40B4-BE49-F238E27FC236}">
                <a16:creationId xmlns:a16="http://schemas.microsoft.com/office/drawing/2014/main" id="{912E7101-B4E5-437E-80D4-96EDC433A774}"/>
              </a:ext>
            </a:extLst>
          </p:cNvPr>
          <p:cNvSpPr/>
          <p:nvPr/>
        </p:nvSpPr>
        <p:spPr>
          <a:xfrm flipV="1">
            <a:off x="12074147"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40" name="Group 39">
            <a:extLst>
              <a:ext uri="{FF2B5EF4-FFF2-40B4-BE49-F238E27FC236}">
                <a16:creationId xmlns:a16="http://schemas.microsoft.com/office/drawing/2014/main" id="{C9C0C5E0-CC1E-47AC-BD25-50811FA103C9}"/>
              </a:ext>
            </a:extLst>
          </p:cNvPr>
          <p:cNvGrpSpPr/>
          <p:nvPr/>
        </p:nvGrpSpPr>
        <p:grpSpPr>
          <a:xfrm>
            <a:off x="12236119" y="8114149"/>
            <a:ext cx="5068164" cy="2093735"/>
            <a:chOff x="8157412" y="4923819"/>
            <a:chExt cx="3226377" cy="1395823"/>
          </a:xfrm>
        </p:grpSpPr>
        <p:sp>
          <p:nvSpPr>
            <p:cNvPr id="26" name="TextBox 25">
              <a:extLst>
                <a:ext uri="{FF2B5EF4-FFF2-40B4-BE49-F238E27FC236}">
                  <a16:creationId xmlns:a16="http://schemas.microsoft.com/office/drawing/2014/main" id="{CC0AFE4B-6441-49D7-8883-FD012AA93F69}"/>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27" name="TextBox 26">
              <a:extLst>
                <a:ext uri="{FF2B5EF4-FFF2-40B4-BE49-F238E27FC236}">
                  <a16:creationId xmlns:a16="http://schemas.microsoft.com/office/drawing/2014/main" id="{ED828023-81F1-4B74-B9B0-EA3397528116}"/>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byers/sellers interested in is accurately priced and is on up- or down- trend in upcoming years?</a:t>
              </a:r>
              <a:endParaRPr lang="en-US" sz="2400" b="1" dirty="0"/>
            </a:p>
          </p:txBody>
        </p:sp>
      </p:grpSp>
    </p:spTree>
    <p:extLst>
      <p:ext uri="{BB962C8B-B14F-4D97-AF65-F5344CB8AC3E}">
        <p14:creationId xmlns:p14="http://schemas.microsoft.com/office/powerpoint/2010/main" val="3883729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engineering drawing&#10;&#10;Description automatically generated">
            <a:extLst>
              <a:ext uri="{FF2B5EF4-FFF2-40B4-BE49-F238E27FC236}">
                <a16:creationId xmlns:a16="http://schemas.microsoft.com/office/drawing/2014/main" id="{5294DB87-AAA0-7B7A-5BA3-39C2F93888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9412" b="-1"/>
          <a:stretch/>
        </p:blipFill>
        <p:spPr>
          <a:xfrm>
            <a:off x="7229437" y="15"/>
            <a:ext cx="10709847" cy="10286985"/>
          </a:xfrm>
          <a:prstGeom prst="rect">
            <a:avLst/>
          </a:prstGeom>
        </p:spPr>
      </p:pic>
      <p:sp>
        <p:nvSpPr>
          <p:cNvPr id="2" name="Title 1">
            <a:extLst>
              <a:ext uri="{FF2B5EF4-FFF2-40B4-BE49-F238E27FC236}">
                <a16:creationId xmlns:a16="http://schemas.microsoft.com/office/drawing/2014/main" id="{AC04D9E1-CE32-B4E3-140A-05EAAC60C3C1}"/>
              </a:ext>
            </a:extLst>
          </p:cNvPr>
          <p:cNvSpPr>
            <a:spLocks noGrp="1"/>
          </p:cNvSpPr>
          <p:nvPr>
            <p:ph type="title"/>
          </p:nvPr>
        </p:nvSpPr>
        <p:spPr>
          <a:xfrm>
            <a:off x="857734" y="547688"/>
            <a:ext cx="4299962" cy="2849868"/>
          </a:xfrm>
        </p:spPr>
        <p:txBody>
          <a:bodyPr>
            <a:normAutofit/>
          </a:bodyPr>
          <a:lstStyle/>
          <a:p>
            <a:r>
              <a:rPr lang="en-US" sz="5250" b="1">
                <a:latin typeface="-apple-system"/>
              </a:rPr>
              <a:t>Data Sources</a:t>
            </a:r>
            <a:br>
              <a:rPr lang="en-US" sz="5250" b="1">
                <a:latin typeface="-apple-system"/>
              </a:rPr>
            </a:br>
            <a:endParaRPr lang="en-US" sz="5250"/>
          </a:p>
        </p:txBody>
      </p:sp>
      <p:sp>
        <p:nvSpPr>
          <p:cNvPr id="3" name="Content Placeholder 2">
            <a:extLst>
              <a:ext uri="{FF2B5EF4-FFF2-40B4-BE49-F238E27FC236}">
                <a16:creationId xmlns:a16="http://schemas.microsoft.com/office/drawing/2014/main" id="{590D930A-F077-5F11-A410-92C2553F55DB}"/>
              </a:ext>
            </a:extLst>
          </p:cNvPr>
          <p:cNvSpPr>
            <a:spLocks noGrp="1"/>
          </p:cNvSpPr>
          <p:nvPr>
            <p:ph idx="1"/>
          </p:nvPr>
        </p:nvSpPr>
        <p:spPr>
          <a:xfrm>
            <a:off x="277069" y="2419711"/>
            <a:ext cx="6371703" cy="6845735"/>
          </a:xfrm>
        </p:spPr>
        <p:txBody>
          <a:bodyPr>
            <a:normAutofit/>
          </a:bodyPr>
          <a:lstStyle/>
          <a:p>
            <a:pPr>
              <a:buFont typeface="Arial" panose="020B0604020202020204" pitchFamily="34" charset="0"/>
              <a:buChar char="•"/>
            </a:pPr>
            <a:r>
              <a:rPr lang="en-US" sz="2550" dirty="0">
                <a:latin typeface="-apple-system"/>
              </a:rPr>
              <a:t>Kaggle: </a:t>
            </a:r>
            <a:r>
              <a:rPr lang="en-US" sz="2550" dirty="0">
                <a:latin typeface="-apple-system"/>
                <a:hlinkClick r:id="rId4"/>
              </a:rPr>
              <a:t>Preparing the D.C. Real Property Dataset</a:t>
            </a:r>
            <a:endParaRPr lang="en-US" sz="2550" dirty="0">
              <a:latin typeface="-apple-system"/>
            </a:endParaRPr>
          </a:p>
          <a:p>
            <a:pPr>
              <a:buFont typeface="Arial" panose="020B0604020202020204" pitchFamily="34" charset="0"/>
              <a:buChar char="•"/>
            </a:pPr>
            <a:r>
              <a:rPr lang="en-US" sz="2550" dirty="0">
                <a:latin typeface="-apple-system"/>
              </a:rPr>
              <a:t>SchoolDigger.com: </a:t>
            </a:r>
            <a:r>
              <a:rPr lang="en-US" sz="2550" dirty="0">
                <a:latin typeface="-apple-system"/>
                <a:hlinkClick r:id="rId5"/>
              </a:rPr>
              <a:t>District of Columbia High School Rankings</a:t>
            </a:r>
            <a:endParaRPr lang="en-US" sz="2550" dirty="0">
              <a:latin typeface="-apple-system"/>
            </a:endParaRPr>
          </a:p>
          <a:p>
            <a:pPr>
              <a:buFont typeface="Arial" panose="020B0604020202020204" pitchFamily="34" charset="0"/>
              <a:buChar char="•"/>
            </a:pPr>
            <a:r>
              <a:rPr lang="en-US" sz="2550" dirty="0">
                <a:latin typeface="-apple-system"/>
              </a:rPr>
              <a:t>DC Public Schools : </a:t>
            </a:r>
            <a:r>
              <a:rPr lang="en-US" sz="2550" dirty="0">
                <a:latin typeface="-apple-system"/>
                <a:hlinkClick r:id="rId6"/>
              </a:rPr>
              <a:t>School List</a:t>
            </a:r>
            <a:endParaRPr lang="en-US" sz="2550" dirty="0">
              <a:latin typeface="-apple-system"/>
            </a:endParaRPr>
          </a:p>
          <a:p>
            <a:pPr>
              <a:buFont typeface="Arial" panose="020B0604020202020204" pitchFamily="34" charset="0"/>
              <a:buChar char="•"/>
            </a:pPr>
            <a:r>
              <a:rPr lang="en-US" sz="2550" dirty="0">
                <a:latin typeface="-apple-system"/>
              </a:rPr>
              <a:t>FRED Economic Data: </a:t>
            </a:r>
            <a:r>
              <a:rPr lang="en-US" sz="2550" dirty="0">
                <a:latin typeface="-apple-system"/>
                <a:hlinkClick r:id="rId7"/>
              </a:rPr>
              <a:t>Bank Prime Loan Rate Changes: Historical Dates of Changes and Rates (PRIME)</a:t>
            </a:r>
            <a:endParaRPr lang="en-US" sz="2550" dirty="0">
              <a:latin typeface="-apple-system"/>
            </a:endParaRPr>
          </a:p>
          <a:p>
            <a:endParaRPr lang="en-US" sz="2550" dirty="0"/>
          </a:p>
        </p:txBody>
      </p:sp>
      <p:sp>
        <p:nvSpPr>
          <p:cNvPr id="6" name="TextBox 5">
            <a:extLst>
              <a:ext uri="{FF2B5EF4-FFF2-40B4-BE49-F238E27FC236}">
                <a16:creationId xmlns:a16="http://schemas.microsoft.com/office/drawing/2014/main" id="{51808802-A4F6-0C75-2549-461E04120A96}"/>
              </a:ext>
            </a:extLst>
          </p:cNvPr>
          <p:cNvSpPr txBox="1"/>
          <p:nvPr/>
        </p:nvSpPr>
        <p:spPr>
          <a:xfrm>
            <a:off x="12436597" y="9986918"/>
            <a:ext cx="3565400" cy="253916"/>
          </a:xfrm>
          <a:prstGeom prst="rect">
            <a:avLst/>
          </a:prstGeom>
          <a:solidFill>
            <a:srgbClr val="000000"/>
          </a:solidFill>
        </p:spPr>
        <p:txBody>
          <a:bodyPr wrap="none" rtlCol="0">
            <a:spAutoFit/>
          </a:bodyPr>
          <a:lstStyle/>
          <a:p>
            <a:pPr algn="r">
              <a:spcAft>
                <a:spcPts val="900"/>
              </a:spcAft>
            </a:pPr>
            <a:r>
              <a:rPr lang="en-US" sz="1050">
                <a:solidFill>
                  <a:srgbClr val="FFFFFF"/>
                </a:solidFill>
                <a:hlinkClick r:id="rId3" tooltip="https://technofaq.org/posts/2020/02/real-estate-technology-trends-to-watch-in-2020/">
                  <a:extLst>
                    <a:ext uri="{A12FA001-AC4F-418D-AE19-62706E023703}">
                      <ahyp:hlinkClr xmlns:ahyp="http://schemas.microsoft.com/office/drawing/2018/hyperlinkcolor" val="tx"/>
                    </a:ext>
                  </a:extLst>
                </a:hlinkClick>
              </a:rPr>
              <a:t>This Photo</a:t>
            </a:r>
            <a:r>
              <a:rPr lang="en-US" sz="1050">
                <a:solidFill>
                  <a:srgbClr val="FFFFFF"/>
                </a:solidFill>
              </a:rPr>
              <a:t> by Unknown Author is licensed under </a:t>
            </a:r>
            <a:r>
              <a:rPr lang="en-US" sz="105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US" sz="1050">
              <a:solidFill>
                <a:srgbClr val="FFFFFF"/>
              </a:solidFill>
            </a:endParaRPr>
          </a:p>
        </p:txBody>
      </p:sp>
    </p:spTree>
    <p:extLst>
      <p:ext uri="{BB962C8B-B14F-4D97-AF65-F5344CB8AC3E}">
        <p14:creationId xmlns:p14="http://schemas.microsoft.com/office/powerpoint/2010/main" val="670376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3353457" y="319818"/>
            <a:ext cx="11922748"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Technology Workflow for the project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cxnSp>
        <p:nvCxnSpPr>
          <p:cNvPr id="86" name="Google Shape;213;p26">
            <a:extLst>
              <a:ext uri="{FF2B5EF4-FFF2-40B4-BE49-F238E27FC236}">
                <a16:creationId xmlns:a16="http://schemas.microsoft.com/office/drawing/2014/main" id="{3967B14A-CDFB-477A-9B49-CA96BF1DF44B}"/>
              </a:ext>
            </a:extLst>
          </p:cNvPr>
          <p:cNvCxnSpPr>
            <a:cxnSpLocks/>
          </p:cNvCxnSpPr>
          <p:nvPr/>
        </p:nvCxnSpPr>
        <p:spPr>
          <a:xfrm>
            <a:off x="5561127" y="3774403"/>
            <a:ext cx="548932" cy="0"/>
          </a:xfrm>
          <a:prstGeom prst="straightConnector1">
            <a:avLst/>
          </a:prstGeom>
          <a:noFill/>
          <a:ln w="19050" cap="flat" cmpd="sng">
            <a:solidFill>
              <a:schemeClr val="accent5"/>
            </a:solidFill>
            <a:prstDash val="solid"/>
            <a:round/>
            <a:headEnd type="none" w="med" len="med"/>
            <a:tailEnd type="stealth" w="med" len="med"/>
          </a:ln>
        </p:spPr>
      </p:cxnSp>
      <p:pic>
        <p:nvPicPr>
          <p:cNvPr id="87" name="Google Shape;215;p26">
            <a:extLst>
              <a:ext uri="{FF2B5EF4-FFF2-40B4-BE49-F238E27FC236}">
                <a16:creationId xmlns:a16="http://schemas.microsoft.com/office/drawing/2014/main" id="{C8AC7D04-7C7A-46EF-876B-F667109AEB09}"/>
              </a:ext>
            </a:extLst>
          </p:cNvPr>
          <p:cNvPicPr preferRelativeResize="0"/>
          <p:nvPr/>
        </p:nvPicPr>
        <p:blipFill>
          <a:blip r:embed="rId2">
            <a:alphaModFix/>
          </a:blip>
          <a:stretch>
            <a:fillRect/>
          </a:stretch>
        </p:blipFill>
        <p:spPr>
          <a:xfrm>
            <a:off x="3892165" y="3189072"/>
            <a:ext cx="1281047" cy="1200185"/>
          </a:xfrm>
          <a:prstGeom prst="rect">
            <a:avLst/>
          </a:prstGeom>
          <a:noFill/>
          <a:ln>
            <a:noFill/>
          </a:ln>
        </p:spPr>
      </p:pic>
      <p:pic>
        <p:nvPicPr>
          <p:cNvPr id="88" name="Google Shape;217;p26">
            <a:extLst>
              <a:ext uri="{FF2B5EF4-FFF2-40B4-BE49-F238E27FC236}">
                <a16:creationId xmlns:a16="http://schemas.microsoft.com/office/drawing/2014/main" id="{499EB398-0934-44FB-ADE1-CC9DEB203486}"/>
              </a:ext>
            </a:extLst>
          </p:cNvPr>
          <p:cNvPicPr preferRelativeResize="0"/>
          <p:nvPr/>
        </p:nvPicPr>
        <p:blipFill>
          <a:blip r:embed="rId3">
            <a:alphaModFix/>
          </a:blip>
          <a:stretch>
            <a:fillRect/>
          </a:stretch>
        </p:blipFill>
        <p:spPr>
          <a:xfrm>
            <a:off x="9021999" y="3195588"/>
            <a:ext cx="1415049" cy="1306293"/>
          </a:xfrm>
          <a:prstGeom prst="rect">
            <a:avLst/>
          </a:prstGeom>
          <a:noFill/>
          <a:ln>
            <a:noFill/>
          </a:ln>
        </p:spPr>
      </p:pic>
      <p:pic>
        <p:nvPicPr>
          <p:cNvPr id="89" name="Google Shape;218;p26">
            <a:extLst>
              <a:ext uri="{FF2B5EF4-FFF2-40B4-BE49-F238E27FC236}">
                <a16:creationId xmlns:a16="http://schemas.microsoft.com/office/drawing/2014/main" id="{2744F553-3AC8-4880-8A90-BB0E2D808DF0}"/>
              </a:ext>
            </a:extLst>
          </p:cNvPr>
          <p:cNvPicPr preferRelativeResize="0"/>
          <p:nvPr/>
        </p:nvPicPr>
        <p:blipFill>
          <a:blip r:embed="rId4">
            <a:alphaModFix/>
          </a:blip>
          <a:stretch>
            <a:fillRect/>
          </a:stretch>
        </p:blipFill>
        <p:spPr>
          <a:xfrm>
            <a:off x="6268623" y="3134851"/>
            <a:ext cx="1490561" cy="1333921"/>
          </a:xfrm>
          <a:prstGeom prst="rect">
            <a:avLst/>
          </a:prstGeom>
          <a:noFill/>
          <a:ln>
            <a:noFill/>
          </a:ln>
        </p:spPr>
      </p:pic>
      <p:pic>
        <p:nvPicPr>
          <p:cNvPr id="90" name="Google Shape;219;p26">
            <a:extLst>
              <a:ext uri="{FF2B5EF4-FFF2-40B4-BE49-F238E27FC236}">
                <a16:creationId xmlns:a16="http://schemas.microsoft.com/office/drawing/2014/main" id="{4B7D0E45-FC0C-4F95-AC1C-7B6215302600}"/>
              </a:ext>
            </a:extLst>
          </p:cNvPr>
          <p:cNvPicPr preferRelativeResize="0"/>
          <p:nvPr/>
        </p:nvPicPr>
        <p:blipFill>
          <a:blip r:embed="rId5">
            <a:alphaModFix/>
          </a:blip>
          <a:stretch>
            <a:fillRect/>
          </a:stretch>
        </p:blipFill>
        <p:spPr>
          <a:xfrm>
            <a:off x="11499301" y="3126601"/>
            <a:ext cx="1411180" cy="1324120"/>
          </a:xfrm>
          <a:prstGeom prst="rect">
            <a:avLst/>
          </a:prstGeom>
          <a:noFill/>
          <a:ln>
            <a:noFill/>
          </a:ln>
        </p:spPr>
      </p:pic>
      <p:pic>
        <p:nvPicPr>
          <p:cNvPr id="91" name="Google Shape;220;p26">
            <a:extLst>
              <a:ext uri="{FF2B5EF4-FFF2-40B4-BE49-F238E27FC236}">
                <a16:creationId xmlns:a16="http://schemas.microsoft.com/office/drawing/2014/main" id="{AD8E95A2-6D1D-4014-8EEB-628B4C06E48F}"/>
              </a:ext>
            </a:extLst>
          </p:cNvPr>
          <p:cNvPicPr preferRelativeResize="0"/>
          <p:nvPr/>
        </p:nvPicPr>
        <p:blipFill>
          <a:blip r:embed="rId6">
            <a:alphaModFix/>
          </a:blip>
          <a:stretch>
            <a:fillRect/>
          </a:stretch>
        </p:blipFill>
        <p:spPr>
          <a:xfrm>
            <a:off x="3812583" y="4860355"/>
            <a:ext cx="1418939" cy="1292472"/>
          </a:xfrm>
          <a:prstGeom prst="rect">
            <a:avLst/>
          </a:prstGeom>
          <a:noFill/>
          <a:ln>
            <a:noFill/>
          </a:ln>
        </p:spPr>
      </p:pic>
      <p:pic>
        <p:nvPicPr>
          <p:cNvPr id="92" name="Google Shape;221;p26">
            <a:extLst>
              <a:ext uri="{FF2B5EF4-FFF2-40B4-BE49-F238E27FC236}">
                <a16:creationId xmlns:a16="http://schemas.microsoft.com/office/drawing/2014/main" id="{DDCAA892-6659-4FB2-A6B2-B8F876167817}"/>
              </a:ext>
            </a:extLst>
          </p:cNvPr>
          <p:cNvPicPr preferRelativeResize="0"/>
          <p:nvPr/>
        </p:nvPicPr>
        <p:blipFill>
          <a:blip r:embed="rId7">
            <a:alphaModFix/>
          </a:blip>
          <a:stretch>
            <a:fillRect/>
          </a:stretch>
        </p:blipFill>
        <p:spPr>
          <a:xfrm>
            <a:off x="6285570" y="4976548"/>
            <a:ext cx="1565126" cy="1078350"/>
          </a:xfrm>
          <a:prstGeom prst="rect">
            <a:avLst/>
          </a:prstGeom>
          <a:noFill/>
          <a:ln>
            <a:noFill/>
          </a:ln>
        </p:spPr>
      </p:pic>
      <p:pic>
        <p:nvPicPr>
          <p:cNvPr id="93" name="Google Shape;222;p26">
            <a:extLst>
              <a:ext uri="{FF2B5EF4-FFF2-40B4-BE49-F238E27FC236}">
                <a16:creationId xmlns:a16="http://schemas.microsoft.com/office/drawing/2014/main" id="{BB944D00-D864-41A0-B1FD-2FDF9B349E4F}"/>
              </a:ext>
            </a:extLst>
          </p:cNvPr>
          <p:cNvPicPr preferRelativeResize="0"/>
          <p:nvPr/>
        </p:nvPicPr>
        <p:blipFill>
          <a:blip r:embed="rId8">
            <a:alphaModFix/>
          </a:blip>
          <a:stretch>
            <a:fillRect/>
          </a:stretch>
        </p:blipFill>
        <p:spPr>
          <a:xfrm>
            <a:off x="8873549" y="4964246"/>
            <a:ext cx="1751679" cy="1002254"/>
          </a:xfrm>
          <a:prstGeom prst="rect">
            <a:avLst/>
          </a:prstGeom>
          <a:noFill/>
          <a:ln>
            <a:noFill/>
          </a:ln>
        </p:spPr>
      </p:pic>
      <p:pic>
        <p:nvPicPr>
          <p:cNvPr id="94" name="Google Shape;223;p26">
            <a:extLst>
              <a:ext uri="{FF2B5EF4-FFF2-40B4-BE49-F238E27FC236}">
                <a16:creationId xmlns:a16="http://schemas.microsoft.com/office/drawing/2014/main" id="{6BD77436-51CD-4601-BB09-FFEA9039BC77}"/>
              </a:ext>
            </a:extLst>
          </p:cNvPr>
          <p:cNvPicPr preferRelativeResize="0"/>
          <p:nvPr/>
        </p:nvPicPr>
        <p:blipFill>
          <a:blip r:embed="rId9">
            <a:alphaModFix/>
          </a:blip>
          <a:stretch>
            <a:fillRect/>
          </a:stretch>
        </p:blipFill>
        <p:spPr>
          <a:xfrm>
            <a:off x="11572456" y="4858887"/>
            <a:ext cx="1418887" cy="1219452"/>
          </a:xfrm>
          <a:prstGeom prst="rect">
            <a:avLst/>
          </a:prstGeom>
          <a:noFill/>
          <a:ln>
            <a:noFill/>
          </a:ln>
        </p:spPr>
      </p:pic>
      <p:cxnSp>
        <p:nvCxnSpPr>
          <p:cNvPr id="95" name="Google Shape;224;p26">
            <a:extLst>
              <a:ext uri="{FF2B5EF4-FFF2-40B4-BE49-F238E27FC236}">
                <a16:creationId xmlns:a16="http://schemas.microsoft.com/office/drawing/2014/main" id="{F1BC8FFF-703D-419D-9D01-38114C4C3AB2}"/>
              </a:ext>
            </a:extLst>
          </p:cNvPr>
          <p:cNvCxnSpPr>
            <a:cxnSpLocks/>
          </p:cNvCxnSpPr>
          <p:nvPr/>
        </p:nvCxnSpPr>
        <p:spPr>
          <a:xfrm flipV="1">
            <a:off x="7967675" y="3775139"/>
            <a:ext cx="666409" cy="10122"/>
          </a:xfrm>
          <a:prstGeom prst="straightConnector1">
            <a:avLst/>
          </a:prstGeom>
          <a:noFill/>
          <a:ln w="19050" cap="flat" cmpd="sng">
            <a:solidFill>
              <a:schemeClr val="accent5"/>
            </a:solidFill>
            <a:prstDash val="solid"/>
            <a:round/>
            <a:headEnd type="none" w="med" len="med"/>
            <a:tailEnd type="stealth" w="med" len="med"/>
          </a:ln>
        </p:spPr>
      </p:cxnSp>
      <p:cxnSp>
        <p:nvCxnSpPr>
          <p:cNvPr id="96" name="Google Shape;225;p26">
            <a:extLst>
              <a:ext uri="{FF2B5EF4-FFF2-40B4-BE49-F238E27FC236}">
                <a16:creationId xmlns:a16="http://schemas.microsoft.com/office/drawing/2014/main" id="{A04C43D8-0867-490C-B005-3B6DD5846A6C}"/>
              </a:ext>
            </a:extLst>
          </p:cNvPr>
          <p:cNvCxnSpPr>
            <a:cxnSpLocks/>
            <a:stCxn id="88" idx="3"/>
          </p:cNvCxnSpPr>
          <p:nvPr/>
        </p:nvCxnSpPr>
        <p:spPr>
          <a:xfrm>
            <a:off x="10437048" y="3848735"/>
            <a:ext cx="923210" cy="0"/>
          </a:xfrm>
          <a:prstGeom prst="straightConnector1">
            <a:avLst/>
          </a:prstGeom>
          <a:noFill/>
          <a:ln w="19050" cap="flat" cmpd="sng">
            <a:solidFill>
              <a:schemeClr val="accent5"/>
            </a:solidFill>
            <a:prstDash val="solid"/>
            <a:round/>
            <a:headEnd type="none" w="med" len="med"/>
            <a:tailEnd type="stealth" w="med" len="med"/>
          </a:ln>
        </p:spPr>
      </p:cxnSp>
      <p:cxnSp>
        <p:nvCxnSpPr>
          <p:cNvPr id="97" name="Google Shape;226;p26">
            <a:extLst>
              <a:ext uri="{FF2B5EF4-FFF2-40B4-BE49-F238E27FC236}">
                <a16:creationId xmlns:a16="http://schemas.microsoft.com/office/drawing/2014/main" id="{3C812DD4-2184-410E-BAEE-D5A16A3019D9}"/>
              </a:ext>
            </a:extLst>
          </p:cNvPr>
          <p:cNvCxnSpPr>
            <a:cxnSpLocks/>
          </p:cNvCxnSpPr>
          <p:nvPr/>
        </p:nvCxnSpPr>
        <p:spPr>
          <a:xfrm flipV="1">
            <a:off x="5493799" y="5493093"/>
            <a:ext cx="529494" cy="10122"/>
          </a:xfrm>
          <a:prstGeom prst="straightConnector1">
            <a:avLst/>
          </a:prstGeom>
          <a:noFill/>
          <a:ln w="19050" cap="flat" cmpd="sng">
            <a:solidFill>
              <a:schemeClr val="accent5"/>
            </a:solidFill>
            <a:prstDash val="solid"/>
            <a:round/>
            <a:headEnd type="none" w="med" len="med"/>
            <a:tailEnd type="stealth" w="med" len="med"/>
          </a:ln>
        </p:spPr>
      </p:cxnSp>
      <p:cxnSp>
        <p:nvCxnSpPr>
          <p:cNvPr id="98" name="Google Shape;227;p26">
            <a:extLst>
              <a:ext uri="{FF2B5EF4-FFF2-40B4-BE49-F238E27FC236}">
                <a16:creationId xmlns:a16="http://schemas.microsoft.com/office/drawing/2014/main" id="{BA0E85DC-D592-4DE8-8C7D-1D24510D22DA}"/>
              </a:ext>
            </a:extLst>
          </p:cNvPr>
          <p:cNvCxnSpPr>
            <a:cxnSpLocks/>
          </p:cNvCxnSpPr>
          <p:nvPr/>
        </p:nvCxnSpPr>
        <p:spPr>
          <a:xfrm>
            <a:off x="10831495" y="5470031"/>
            <a:ext cx="641828" cy="0"/>
          </a:xfrm>
          <a:prstGeom prst="straightConnector1">
            <a:avLst/>
          </a:prstGeom>
          <a:noFill/>
          <a:ln w="19050" cap="flat" cmpd="sng">
            <a:solidFill>
              <a:schemeClr val="accent5"/>
            </a:solidFill>
            <a:prstDash val="solid"/>
            <a:round/>
            <a:headEnd type="none" w="med" len="med"/>
            <a:tailEnd type="stealth" w="med" len="med"/>
          </a:ln>
        </p:spPr>
      </p:cxnSp>
      <p:cxnSp>
        <p:nvCxnSpPr>
          <p:cNvPr id="99" name="Google Shape;228;p26">
            <a:extLst>
              <a:ext uri="{FF2B5EF4-FFF2-40B4-BE49-F238E27FC236}">
                <a16:creationId xmlns:a16="http://schemas.microsoft.com/office/drawing/2014/main" id="{3830DC0F-1D37-41DD-9BB1-3A391323FD43}"/>
              </a:ext>
            </a:extLst>
          </p:cNvPr>
          <p:cNvCxnSpPr>
            <a:cxnSpLocks/>
          </p:cNvCxnSpPr>
          <p:nvPr/>
        </p:nvCxnSpPr>
        <p:spPr>
          <a:xfrm>
            <a:off x="8112973" y="5493093"/>
            <a:ext cx="577099" cy="10122"/>
          </a:xfrm>
          <a:prstGeom prst="straightConnector1">
            <a:avLst/>
          </a:prstGeom>
          <a:noFill/>
          <a:ln w="19050" cap="flat" cmpd="sng">
            <a:solidFill>
              <a:schemeClr val="accent5"/>
            </a:solidFill>
            <a:prstDash val="solid"/>
            <a:round/>
            <a:headEnd type="none" w="med" len="med"/>
            <a:tailEnd type="stealth" w="med" len="med"/>
          </a:ln>
        </p:spPr>
      </p:cxnSp>
    </p:spTree>
    <p:extLst>
      <p:ext uri="{BB962C8B-B14F-4D97-AF65-F5344CB8AC3E}">
        <p14:creationId xmlns:p14="http://schemas.microsoft.com/office/powerpoint/2010/main" val="252335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30" name="Graphic 8">
            <a:extLst>
              <a:ext uri="{FF2B5EF4-FFF2-40B4-BE49-F238E27FC236}">
                <a16:creationId xmlns:a16="http://schemas.microsoft.com/office/drawing/2014/main" id="{ACEDB51A-4A4F-4587-B216-4B3756D52D22}"/>
              </a:ext>
            </a:extLst>
          </p:cNvPr>
          <p:cNvGrpSpPr/>
          <p:nvPr/>
        </p:nvGrpSpPr>
        <p:grpSpPr>
          <a:xfrm>
            <a:off x="7005618" y="-120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1" name="Graphic 8">
              <a:extLst>
                <a:ext uri="{FF2B5EF4-FFF2-40B4-BE49-F238E27FC236}">
                  <a16:creationId xmlns:a16="http://schemas.microsoft.com/office/drawing/2014/main" id="{6814464F-CA0F-48AF-9202-74ACFF5BC2F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A21A1672-3618-46ED-B53E-CC370AA41407}"/>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FA8E5FEC-EA05-41D8-AED8-B07CF812F4D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2D9626CC-B04A-47C5-BC6C-6BE34D87DF9B}"/>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919536CB-6709-43BC-95C5-03E57268C67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4CA639DE-416D-4EA6-BF2B-1DD304B7217C}"/>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079C76C0-C272-4FCF-8964-577AD8AF3FF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A617317C-D124-4862-833D-856C7FC97414}"/>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5" name="Freeform: Shape 14">
            <a:extLst>
              <a:ext uri="{FF2B5EF4-FFF2-40B4-BE49-F238E27FC236}">
                <a16:creationId xmlns:a16="http://schemas.microsoft.com/office/drawing/2014/main" id="{0A25586E-7F06-4EA9-9B74-42589E78F5F1}"/>
              </a:ext>
            </a:extLst>
          </p:cNvPr>
          <p:cNvSpPr/>
          <p:nvPr/>
        </p:nvSpPr>
        <p:spPr>
          <a:xfrm>
            <a:off x="1" y="571500"/>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6" name="Freeform: Shape 15">
            <a:extLst>
              <a:ext uri="{FF2B5EF4-FFF2-40B4-BE49-F238E27FC236}">
                <a16:creationId xmlns:a16="http://schemas.microsoft.com/office/drawing/2014/main" id="{9BE3216D-78CF-47E8-ABA2-732A463794FE}"/>
              </a:ext>
            </a:extLst>
          </p:cNvPr>
          <p:cNvSpPr/>
          <p:nvPr/>
        </p:nvSpPr>
        <p:spPr>
          <a:xfrm>
            <a:off x="1" y="5693231"/>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7" name="TextBox 16">
            <a:extLst>
              <a:ext uri="{FF2B5EF4-FFF2-40B4-BE49-F238E27FC236}">
                <a16:creationId xmlns:a16="http://schemas.microsoft.com/office/drawing/2014/main" id="{DC753DEF-7878-4461-8BC3-61135F376F37}"/>
              </a:ext>
            </a:extLst>
          </p:cNvPr>
          <p:cNvSpPr txBox="1"/>
          <p:nvPr/>
        </p:nvSpPr>
        <p:spPr>
          <a:xfrm>
            <a:off x="7122573" y="83272"/>
            <a:ext cx="890094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Exploratory Data Analysis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24" name="Rectangle 23">
            <a:extLst>
              <a:ext uri="{FF2B5EF4-FFF2-40B4-BE49-F238E27FC236}">
                <a16:creationId xmlns:a16="http://schemas.microsoft.com/office/drawing/2014/main" id="{038B8617-5A94-4B2E-BFEE-BB61AC3B1C84}"/>
              </a:ext>
            </a:extLst>
          </p:cNvPr>
          <p:cNvSpPr/>
          <p:nvPr/>
        </p:nvSpPr>
        <p:spPr>
          <a:xfrm>
            <a:off x="7082429" y="2958520"/>
            <a:ext cx="10678629" cy="6756982"/>
          </a:xfrm>
          <a:prstGeom prst="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pic>
        <p:nvPicPr>
          <p:cNvPr id="46" name="Picture Placeholder 45" descr="A person using a computer&#10;&#10;Description automatically generated with low confidence">
            <a:extLst>
              <a:ext uri="{FF2B5EF4-FFF2-40B4-BE49-F238E27FC236}">
                <a16:creationId xmlns:a16="http://schemas.microsoft.com/office/drawing/2014/main" id="{518AC3FF-35C1-47F9-94E8-6371D081244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117" b="10117"/>
          <a:stretch>
            <a:fillRect/>
          </a:stretch>
        </p:blipFill>
        <p:spPr>
          <a:xfrm>
            <a:off x="0" y="0"/>
            <a:ext cx="5678202" cy="10287000"/>
          </a:xfrm>
        </p:spPr>
      </p:pic>
      <p:sp>
        <p:nvSpPr>
          <p:cNvPr id="25" name="TextBox 24">
            <a:extLst>
              <a:ext uri="{FF2B5EF4-FFF2-40B4-BE49-F238E27FC236}">
                <a16:creationId xmlns:a16="http://schemas.microsoft.com/office/drawing/2014/main" id="{F13193ED-207F-4FE2-AEFF-D0EC57CE15F8}"/>
              </a:ext>
            </a:extLst>
          </p:cNvPr>
          <p:cNvSpPr txBox="1"/>
          <p:nvPr/>
        </p:nvSpPr>
        <p:spPr>
          <a:xfrm>
            <a:off x="7326691" y="900604"/>
            <a:ext cx="9817165" cy="523220"/>
          </a:xfrm>
          <a:prstGeom prst="rect">
            <a:avLst/>
          </a:prstGeom>
          <a:noFill/>
        </p:spPr>
        <p:txBody>
          <a:bodyPr wrap="square">
            <a:spAutoFit/>
          </a:bodyPr>
          <a:lstStyle/>
          <a:p>
            <a:pPr>
              <a:spcAft>
                <a:spcPts val="1600"/>
              </a:spcAft>
            </a:pPr>
            <a:r>
              <a:rPr lang="en-US" sz="2800" b="1" dirty="0">
                <a:solidFill>
                  <a:schemeClr val="bg1"/>
                </a:solidFill>
              </a:rPr>
              <a:t>Tools: </a:t>
            </a:r>
            <a:r>
              <a:rPr lang="en-US" sz="2800" dirty="0" err="1">
                <a:solidFill>
                  <a:schemeClr val="bg1"/>
                </a:solidFill>
              </a:rPr>
              <a:t>Jupyter</a:t>
            </a:r>
            <a:r>
              <a:rPr lang="en-US" sz="2800" dirty="0">
                <a:solidFill>
                  <a:schemeClr val="bg1"/>
                </a:solidFill>
              </a:rPr>
              <a:t> Notebook - Pandas, Matplotlib, </a:t>
            </a:r>
            <a:r>
              <a:rPr lang="en-US" sz="2800" dirty="0" err="1">
                <a:solidFill>
                  <a:schemeClr val="bg1"/>
                </a:solidFill>
              </a:rPr>
              <a:t>Numpy</a:t>
            </a:r>
            <a:r>
              <a:rPr lang="en-US" sz="2800" dirty="0">
                <a:solidFill>
                  <a:schemeClr val="bg1"/>
                </a:solidFill>
              </a:rPr>
              <a:t>, Seaborn</a:t>
            </a:r>
          </a:p>
        </p:txBody>
      </p:sp>
      <p:grpSp>
        <p:nvGrpSpPr>
          <p:cNvPr id="76" name="Google Shape;287;p48">
            <a:extLst>
              <a:ext uri="{FF2B5EF4-FFF2-40B4-BE49-F238E27FC236}">
                <a16:creationId xmlns:a16="http://schemas.microsoft.com/office/drawing/2014/main" id="{EAB18859-7191-4848-9B6F-66904C98D3B8}"/>
              </a:ext>
            </a:extLst>
          </p:cNvPr>
          <p:cNvGrpSpPr/>
          <p:nvPr/>
        </p:nvGrpSpPr>
        <p:grpSpPr>
          <a:xfrm>
            <a:off x="7034044" y="2266865"/>
            <a:ext cx="1554195" cy="3217636"/>
            <a:chOff x="0" y="1189989"/>
            <a:chExt cx="2214600" cy="3217636"/>
          </a:xfrm>
        </p:grpSpPr>
        <p:sp>
          <p:nvSpPr>
            <p:cNvPr id="77" name="Google Shape;288;p48">
              <a:extLst>
                <a:ext uri="{FF2B5EF4-FFF2-40B4-BE49-F238E27FC236}">
                  <a16:creationId xmlns:a16="http://schemas.microsoft.com/office/drawing/2014/main" id="{0E17098D-5A40-4D09-BFF1-15B86A228281}"/>
                </a:ext>
              </a:extLst>
            </p:cNvPr>
            <p:cNvSpPr/>
            <p:nvPr/>
          </p:nvSpPr>
          <p:spPr>
            <a:xfrm>
              <a:off x="0" y="1189989"/>
              <a:ext cx="2214600" cy="669000"/>
            </a:xfrm>
            <a:prstGeom prst="homePlate">
              <a:avLst>
                <a:gd name="adj" fmla="val 50000"/>
              </a:avLst>
            </a:prstGeom>
            <a:solidFill>
              <a:srgbClr val="0944A1"/>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Loaded Data</a:t>
              </a:r>
              <a:endParaRPr sz="2000">
                <a:solidFill>
                  <a:srgbClr val="FFFFFF"/>
                </a:solidFill>
                <a:latin typeface="Roboto"/>
                <a:ea typeface="Roboto"/>
                <a:cs typeface="Roboto"/>
                <a:sym typeface="Roboto"/>
              </a:endParaRPr>
            </a:p>
          </p:txBody>
        </p:sp>
        <p:sp>
          <p:nvSpPr>
            <p:cNvPr id="78" name="Google Shape;289;p48">
              <a:extLst>
                <a:ext uri="{FF2B5EF4-FFF2-40B4-BE49-F238E27FC236}">
                  <a16:creationId xmlns:a16="http://schemas.microsoft.com/office/drawing/2014/main" id="{1D6B21CA-2B97-4731-99AC-11B057F0B9FC}"/>
                </a:ext>
              </a:extLst>
            </p:cNvPr>
            <p:cNvSpPr txBox="1"/>
            <p:nvPr/>
          </p:nvSpPr>
          <p:spPr>
            <a:xfrm>
              <a:off x="2950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dirty="0">
                <a:latin typeface="Roboto"/>
                <a:ea typeface="Roboto"/>
                <a:cs typeface="Roboto"/>
                <a:sym typeface="Roboto"/>
              </a:endParaRPr>
            </a:p>
          </p:txBody>
        </p:sp>
      </p:grpSp>
      <p:grpSp>
        <p:nvGrpSpPr>
          <p:cNvPr id="79" name="Google Shape;290;p48">
            <a:extLst>
              <a:ext uri="{FF2B5EF4-FFF2-40B4-BE49-F238E27FC236}">
                <a16:creationId xmlns:a16="http://schemas.microsoft.com/office/drawing/2014/main" id="{82FA008F-5B77-48BD-901A-A074AFB1C55E}"/>
              </a:ext>
            </a:extLst>
          </p:cNvPr>
          <p:cNvGrpSpPr/>
          <p:nvPr/>
        </p:nvGrpSpPr>
        <p:grpSpPr>
          <a:xfrm>
            <a:off x="8360929" y="2266651"/>
            <a:ext cx="2275949" cy="3019500"/>
            <a:chOff x="1838325" y="1189775"/>
            <a:chExt cx="2064000" cy="3019500"/>
          </a:xfrm>
        </p:grpSpPr>
        <p:sp>
          <p:nvSpPr>
            <p:cNvPr id="80" name="Google Shape;291;p48">
              <a:extLst>
                <a:ext uri="{FF2B5EF4-FFF2-40B4-BE49-F238E27FC236}">
                  <a16:creationId xmlns:a16="http://schemas.microsoft.com/office/drawing/2014/main" id="{C1AEF7D3-043C-43AD-B77E-7B3E75482915}"/>
                </a:ext>
              </a:extLst>
            </p:cNvPr>
            <p:cNvSpPr/>
            <p:nvPr/>
          </p:nvSpPr>
          <p:spPr>
            <a:xfrm>
              <a:off x="1838325" y="1189775"/>
              <a:ext cx="20640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Created DataFrame</a:t>
              </a:r>
              <a:endParaRPr sz="2000">
                <a:solidFill>
                  <a:srgbClr val="FFFFFF"/>
                </a:solidFill>
                <a:latin typeface="Roboto"/>
                <a:ea typeface="Roboto"/>
                <a:cs typeface="Roboto"/>
                <a:sym typeface="Roboto"/>
              </a:endParaRPr>
            </a:p>
          </p:txBody>
        </p:sp>
        <p:sp>
          <p:nvSpPr>
            <p:cNvPr id="81" name="Google Shape;292;p48">
              <a:extLst>
                <a:ext uri="{FF2B5EF4-FFF2-40B4-BE49-F238E27FC236}">
                  <a16:creationId xmlns:a16="http://schemas.microsoft.com/office/drawing/2014/main" id="{497F7028-9BB1-4D51-950A-4CDA45254C48}"/>
                </a:ext>
              </a:extLst>
            </p:cNvPr>
            <p:cNvSpPr txBox="1"/>
            <p:nvPr/>
          </p:nvSpPr>
          <p:spPr>
            <a:xfrm>
              <a:off x="1892250" y="1858775"/>
              <a:ext cx="1870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Selected features that were most relevant to the analysis</a:t>
              </a:r>
              <a:endParaRPr sz="1400" dirty="0">
                <a:latin typeface="Roboto"/>
                <a:ea typeface="Roboto"/>
                <a:cs typeface="Roboto"/>
                <a:sym typeface="Roboto"/>
              </a:endParaRPr>
            </a:p>
          </p:txBody>
        </p:sp>
      </p:grpSp>
      <p:grpSp>
        <p:nvGrpSpPr>
          <p:cNvPr id="82" name="Google Shape;293;p48">
            <a:extLst>
              <a:ext uri="{FF2B5EF4-FFF2-40B4-BE49-F238E27FC236}">
                <a16:creationId xmlns:a16="http://schemas.microsoft.com/office/drawing/2014/main" id="{C8EE9155-46A6-45DE-85BE-0280ADC5F6FB}"/>
              </a:ext>
            </a:extLst>
          </p:cNvPr>
          <p:cNvGrpSpPr/>
          <p:nvPr/>
        </p:nvGrpSpPr>
        <p:grpSpPr>
          <a:xfrm>
            <a:off x="10318325" y="2266651"/>
            <a:ext cx="2630747" cy="3019500"/>
            <a:chOff x="3333405" y="1189775"/>
            <a:chExt cx="2074845" cy="3019500"/>
          </a:xfrm>
        </p:grpSpPr>
        <p:sp>
          <p:nvSpPr>
            <p:cNvPr id="83" name="Google Shape;294;p48">
              <a:extLst>
                <a:ext uri="{FF2B5EF4-FFF2-40B4-BE49-F238E27FC236}">
                  <a16:creationId xmlns:a16="http://schemas.microsoft.com/office/drawing/2014/main" id="{07A12334-67D4-4258-9F13-15CDE272ECD4}"/>
                </a:ext>
              </a:extLst>
            </p:cNvPr>
            <p:cNvSpPr/>
            <p:nvPr/>
          </p:nvSpPr>
          <p:spPr>
            <a:xfrm>
              <a:off x="3333405" y="1189775"/>
              <a:ext cx="2064000" cy="669000"/>
            </a:xfrm>
            <a:prstGeom prst="chevron">
              <a:avLst>
                <a:gd name="adj" fmla="val 50000"/>
              </a:avLst>
            </a:prstGeom>
            <a:solidFill>
              <a:srgbClr val="0D5DDF"/>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Explored the Data</a:t>
              </a:r>
              <a:endParaRPr sz="2000" dirty="0">
                <a:solidFill>
                  <a:srgbClr val="FFFFFF"/>
                </a:solidFill>
                <a:latin typeface="Roboto"/>
                <a:ea typeface="Roboto"/>
                <a:cs typeface="Roboto"/>
                <a:sym typeface="Roboto"/>
              </a:endParaRPr>
            </a:p>
          </p:txBody>
        </p:sp>
        <p:sp>
          <p:nvSpPr>
            <p:cNvPr id="84" name="Google Shape;295;p48">
              <a:extLst>
                <a:ext uri="{FF2B5EF4-FFF2-40B4-BE49-F238E27FC236}">
                  <a16:creationId xmlns:a16="http://schemas.microsoft.com/office/drawing/2014/main" id="{11C5359D-9D76-47AD-994B-D9F48AA395C2}"/>
                </a:ext>
              </a:extLst>
            </p:cNvPr>
            <p:cNvSpPr txBox="1"/>
            <p:nvPr/>
          </p:nvSpPr>
          <p:spPr>
            <a:xfrm>
              <a:off x="3516750" y="1858775"/>
              <a:ext cx="1891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Used visualizations &amp; descriptive statistics. Determined data types, value counts &amp; checked for null values.</a:t>
              </a:r>
              <a:endParaRPr sz="1400" dirty="0">
                <a:latin typeface="Roboto"/>
                <a:ea typeface="Roboto"/>
                <a:cs typeface="Roboto"/>
                <a:sym typeface="Roboto"/>
              </a:endParaRPr>
            </a:p>
          </p:txBody>
        </p:sp>
      </p:grpSp>
      <p:grpSp>
        <p:nvGrpSpPr>
          <p:cNvPr id="85" name="Google Shape;296;p48">
            <a:extLst>
              <a:ext uri="{FF2B5EF4-FFF2-40B4-BE49-F238E27FC236}">
                <a16:creationId xmlns:a16="http://schemas.microsoft.com/office/drawing/2014/main" id="{ACEBB943-0A4C-463D-8744-15ED024B4084}"/>
              </a:ext>
            </a:extLst>
          </p:cNvPr>
          <p:cNvGrpSpPr/>
          <p:nvPr/>
        </p:nvGrpSpPr>
        <p:grpSpPr>
          <a:xfrm>
            <a:off x="15307292" y="2274714"/>
            <a:ext cx="2482166" cy="3019500"/>
            <a:chOff x="6874025" y="1189775"/>
            <a:chExt cx="2064000" cy="3019500"/>
          </a:xfrm>
        </p:grpSpPr>
        <p:sp>
          <p:nvSpPr>
            <p:cNvPr id="86" name="Google Shape;297;p48">
              <a:extLst>
                <a:ext uri="{FF2B5EF4-FFF2-40B4-BE49-F238E27FC236}">
                  <a16:creationId xmlns:a16="http://schemas.microsoft.com/office/drawing/2014/main" id="{108BF6C0-AC49-43B7-9BF3-B7E389B1322B}"/>
                </a:ext>
              </a:extLst>
            </p:cNvPr>
            <p:cNvSpPr/>
            <p:nvPr/>
          </p:nvSpPr>
          <p:spPr>
            <a:xfrm>
              <a:off x="6874025" y="1189775"/>
              <a:ext cx="2064000" cy="669000"/>
            </a:xfrm>
            <a:prstGeom prst="chevron">
              <a:avLst>
                <a:gd name="adj" fmla="val 50000"/>
              </a:avLst>
            </a:prstGeom>
            <a:solidFill>
              <a:srgbClr val="307BF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Visualized Features</a:t>
              </a:r>
              <a:endParaRPr sz="2000">
                <a:solidFill>
                  <a:srgbClr val="FFFFFF"/>
                </a:solidFill>
                <a:latin typeface="Roboto"/>
                <a:ea typeface="Roboto"/>
                <a:cs typeface="Roboto"/>
                <a:sym typeface="Roboto"/>
              </a:endParaRPr>
            </a:p>
          </p:txBody>
        </p:sp>
        <p:sp>
          <p:nvSpPr>
            <p:cNvPr id="87" name="Google Shape;298;p48">
              <a:extLst>
                <a:ext uri="{FF2B5EF4-FFF2-40B4-BE49-F238E27FC236}">
                  <a16:creationId xmlns:a16="http://schemas.microsoft.com/office/drawing/2014/main" id="{C9367087-C164-49D9-9B70-937E3240C216}"/>
                </a:ext>
              </a:extLst>
            </p:cNvPr>
            <p:cNvSpPr txBox="1"/>
            <p:nvPr/>
          </p:nvSpPr>
          <p:spPr>
            <a:xfrm>
              <a:off x="7093775" y="1858775"/>
              <a:ext cx="1624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Utilized scatterplots to look for any correlations</a:t>
              </a:r>
              <a:endParaRPr sz="1400" dirty="0">
                <a:latin typeface="Roboto"/>
                <a:ea typeface="Roboto"/>
                <a:cs typeface="Roboto"/>
                <a:sym typeface="Roboto"/>
              </a:endParaRPr>
            </a:p>
          </p:txBody>
        </p:sp>
      </p:grpSp>
      <p:grpSp>
        <p:nvGrpSpPr>
          <p:cNvPr id="88" name="Google Shape;299;p48">
            <a:extLst>
              <a:ext uri="{FF2B5EF4-FFF2-40B4-BE49-F238E27FC236}">
                <a16:creationId xmlns:a16="http://schemas.microsoft.com/office/drawing/2014/main" id="{E308DB9C-AD39-4BB3-BFDE-DA9984EF1FDA}"/>
              </a:ext>
            </a:extLst>
          </p:cNvPr>
          <p:cNvGrpSpPr/>
          <p:nvPr/>
        </p:nvGrpSpPr>
        <p:grpSpPr>
          <a:xfrm>
            <a:off x="12657411" y="2278564"/>
            <a:ext cx="2907337" cy="3217850"/>
            <a:chOff x="5195350" y="1189775"/>
            <a:chExt cx="2064000" cy="3217850"/>
          </a:xfrm>
        </p:grpSpPr>
        <p:sp>
          <p:nvSpPr>
            <p:cNvPr id="89" name="Google Shape;300;p48">
              <a:extLst>
                <a:ext uri="{FF2B5EF4-FFF2-40B4-BE49-F238E27FC236}">
                  <a16:creationId xmlns:a16="http://schemas.microsoft.com/office/drawing/2014/main" id="{F4B50A52-C65D-4A50-856B-86C2621E9666}"/>
                </a:ext>
              </a:extLst>
            </p:cNvPr>
            <p:cNvSpPr/>
            <p:nvPr/>
          </p:nvSpPr>
          <p:spPr>
            <a:xfrm>
              <a:off x="5195350" y="1189775"/>
              <a:ext cx="2064000" cy="669000"/>
            </a:xfrm>
            <a:prstGeom prst="chevron">
              <a:avLst>
                <a:gd name="adj" fmla="val 50000"/>
              </a:avLst>
            </a:prstGeom>
            <a:solidFill>
              <a:srgbClr val="0E65F0"/>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Changed Data Types</a:t>
              </a:r>
              <a:endParaRPr sz="2000" dirty="0">
                <a:solidFill>
                  <a:srgbClr val="FFFFFF"/>
                </a:solidFill>
                <a:latin typeface="Roboto"/>
                <a:ea typeface="Roboto"/>
                <a:cs typeface="Roboto"/>
                <a:sym typeface="Roboto"/>
              </a:endParaRPr>
            </a:p>
          </p:txBody>
        </p:sp>
        <p:sp>
          <p:nvSpPr>
            <p:cNvPr id="90" name="Google Shape;301;p48">
              <a:extLst>
                <a:ext uri="{FF2B5EF4-FFF2-40B4-BE49-F238E27FC236}">
                  <a16:creationId xmlns:a16="http://schemas.microsoft.com/office/drawing/2014/main" id="{813D79FA-C845-4EC1-AB6C-33653F48761D}"/>
                </a:ext>
              </a:extLst>
            </p:cNvPr>
            <p:cNvSpPr txBox="1"/>
            <p:nvPr/>
          </p:nvSpPr>
          <p:spPr>
            <a:xfrm>
              <a:off x="54616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a:latin typeface="Roboto"/>
                <a:ea typeface="Roboto"/>
                <a:cs typeface="Roboto"/>
                <a:sym typeface="Roboto"/>
              </a:endParaRPr>
            </a:p>
          </p:txBody>
        </p:sp>
      </p:grpSp>
      <p:sp>
        <p:nvSpPr>
          <p:cNvPr id="91" name="Google Shape;304;p48">
            <a:extLst>
              <a:ext uri="{FF2B5EF4-FFF2-40B4-BE49-F238E27FC236}">
                <a16:creationId xmlns:a16="http://schemas.microsoft.com/office/drawing/2014/main" id="{35F78F26-5468-4AAB-81D4-17392A36108F}"/>
              </a:ext>
            </a:extLst>
          </p:cNvPr>
          <p:cNvSpPr txBox="1">
            <a:spLocks/>
          </p:cNvSpPr>
          <p:nvPr/>
        </p:nvSpPr>
        <p:spPr>
          <a:xfrm>
            <a:off x="7240228" y="4818771"/>
            <a:ext cx="8724049" cy="4014420"/>
          </a:xfrm>
          <a:prstGeom prst="rect">
            <a:avLst/>
          </a:prstGeom>
        </p:spPr>
        <p:txBody>
          <a:bodyPr spcFirstLastPara="1" vert="horz" wrap="square" lIns="91425" tIns="91425" rIns="91425" bIns="91425" rtlCol="0" anchor="t" anchorCtr="0">
            <a:noAutofit/>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457200" indent="-323850">
              <a:lnSpc>
                <a:spcPct val="115000"/>
              </a:lnSpc>
              <a:spcBef>
                <a:spcPts val="0"/>
              </a:spcBef>
              <a:buSzPts val="1500"/>
              <a:buFont typeface="Arial" panose="020B0604020202020204" pitchFamily="34" charset="0"/>
              <a:buChar char="●"/>
            </a:pPr>
            <a:r>
              <a:rPr lang="en-US" sz="1800" dirty="0"/>
              <a:t>Many outliers in the dataset</a:t>
            </a:r>
          </a:p>
          <a:p>
            <a:pPr marL="914400" lvl="1" indent="-304800">
              <a:lnSpc>
                <a:spcPct val="115000"/>
              </a:lnSpc>
              <a:spcBef>
                <a:spcPts val="0"/>
              </a:spcBef>
              <a:buSzPts val="1200"/>
              <a:buFont typeface="Arial" panose="020B0604020202020204" pitchFamily="34" charset="0"/>
              <a:buChar char="○"/>
            </a:pPr>
            <a:r>
              <a:rPr lang="en-US" sz="1800" dirty="0"/>
              <a:t>Ex. Homes with 25+ rooms and over 8+ bathrooms</a:t>
            </a:r>
          </a:p>
          <a:p>
            <a:pPr marL="457200" indent="-323850">
              <a:lnSpc>
                <a:spcPct val="115000"/>
              </a:lnSpc>
              <a:spcBef>
                <a:spcPts val="0"/>
              </a:spcBef>
              <a:buSzPts val="1500"/>
              <a:buFont typeface="Arial" panose="020B0604020202020204" pitchFamily="34" charset="0"/>
              <a:buChar char="●"/>
            </a:pPr>
            <a:r>
              <a:rPr lang="en-US" sz="1800" dirty="0"/>
              <a:t>We hypothesized that there were other types of real estate and decided to use Price per </a:t>
            </a:r>
            <a:r>
              <a:rPr lang="en-US" sz="1800" dirty="0" err="1"/>
              <a:t>Bdr</a:t>
            </a:r>
            <a:r>
              <a:rPr lang="en-US" sz="1800" dirty="0"/>
              <a:t> or Price per Room to normalize the data set. </a:t>
            </a:r>
          </a:p>
        </p:txBody>
      </p:sp>
      <p:pic>
        <p:nvPicPr>
          <p:cNvPr id="92" name="Google Shape;305;p48">
            <a:extLst>
              <a:ext uri="{FF2B5EF4-FFF2-40B4-BE49-F238E27FC236}">
                <a16:creationId xmlns:a16="http://schemas.microsoft.com/office/drawing/2014/main" id="{8F8487BA-1FD7-4FE4-ABDF-1B7C6D06456C}"/>
              </a:ext>
            </a:extLst>
          </p:cNvPr>
          <p:cNvPicPr preferRelativeResize="0"/>
          <p:nvPr/>
        </p:nvPicPr>
        <p:blipFill>
          <a:blip r:embed="rId3">
            <a:alphaModFix/>
          </a:blip>
          <a:stretch>
            <a:fillRect/>
          </a:stretch>
        </p:blipFill>
        <p:spPr>
          <a:xfrm>
            <a:off x="8992641" y="6337011"/>
            <a:ext cx="6086206" cy="3079237"/>
          </a:xfrm>
          <a:prstGeom prst="rect">
            <a:avLst/>
          </a:prstGeom>
          <a:noFill/>
          <a:ln>
            <a:noFill/>
          </a:ln>
        </p:spPr>
      </p:pic>
      <p:sp>
        <p:nvSpPr>
          <p:cNvPr id="93" name="Google Shape;306;p48">
            <a:extLst>
              <a:ext uri="{FF2B5EF4-FFF2-40B4-BE49-F238E27FC236}">
                <a16:creationId xmlns:a16="http://schemas.microsoft.com/office/drawing/2014/main" id="{EEBADB7C-5B7C-4686-BF61-F36870FDADF2}"/>
              </a:ext>
            </a:extLst>
          </p:cNvPr>
          <p:cNvSpPr txBox="1">
            <a:spLocks/>
          </p:cNvSpPr>
          <p:nvPr/>
        </p:nvSpPr>
        <p:spPr>
          <a:xfrm>
            <a:off x="7347261" y="4129099"/>
            <a:ext cx="7066500" cy="572700"/>
          </a:xfrm>
          <a:prstGeom prst="rect">
            <a:avLst/>
          </a:prstGeom>
        </p:spPr>
        <p:txBody>
          <a:bodyPr spcFirstLastPara="1" vert="horz" wrap="square" lIns="91425" tIns="91425" rIns="91425" bIns="91425" rtlCol="0" anchor="b" anchorCtr="0">
            <a:noAutofit/>
          </a:bodyPr>
          <a:lst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a:lstStyle>
          <a:p>
            <a:r>
              <a:rPr lang="en-US" sz="2800" dirty="0"/>
              <a:t>Main Takeaway:</a:t>
            </a:r>
          </a:p>
        </p:txBody>
      </p:sp>
    </p:spTree>
    <p:extLst>
      <p:ext uri="{BB962C8B-B14F-4D97-AF65-F5344CB8AC3E}">
        <p14:creationId xmlns:p14="http://schemas.microsoft.com/office/powerpoint/2010/main" val="3754838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7189639-CBF0-437E-A3B3-C204509AE028}"/>
              </a:ext>
            </a:extLst>
          </p:cNvPr>
          <p:cNvGrpSpPr/>
          <p:nvPr/>
        </p:nvGrpSpPr>
        <p:grpSpPr>
          <a:xfrm>
            <a:off x="5223489" y="1188586"/>
            <a:ext cx="7841022" cy="1754327"/>
            <a:chOff x="3482326" y="792390"/>
            <a:chExt cx="5227348" cy="1169551"/>
          </a:xfrm>
        </p:grpSpPr>
        <p:sp>
          <p:nvSpPr>
            <p:cNvPr id="19" name="Rectangle 18">
              <a:extLst>
                <a:ext uri="{FF2B5EF4-FFF2-40B4-BE49-F238E27FC236}">
                  <a16:creationId xmlns:a16="http://schemas.microsoft.com/office/drawing/2014/main" id="{723D2549-13AD-40C0-BE41-5630B9D12127}"/>
                </a:ext>
              </a:extLst>
            </p:cNvPr>
            <p:cNvSpPr/>
            <p:nvPr/>
          </p:nvSpPr>
          <p:spPr>
            <a:xfrm>
              <a:off x="3482326" y="805140"/>
              <a:ext cx="5227348" cy="1055914"/>
            </a:xfrm>
            <a:prstGeom prst="rect">
              <a:avLst/>
            </a:prstGeom>
            <a:solidFill>
              <a:schemeClr val="bg1">
                <a:lumMod val="85000"/>
                <a:alpha val="92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sp>
          <p:nvSpPr>
            <p:cNvPr id="20" name="TextBox 19">
              <a:extLst>
                <a:ext uri="{FF2B5EF4-FFF2-40B4-BE49-F238E27FC236}">
                  <a16:creationId xmlns:a16="http://schemas.microsoft.com/office/drawing/2014/main" id="{D91C4928-1A9F-4E41-BB0B-515C51259E3C}"/>
                </a:ext>
              </a:extLst>
            </p:cNvPr>
            <p:cNvSpPr txBox="1"/>
            <p:nvPr/>
          </p:nvSpPr>
          <p:spPr>
            <a:xfrm>
              <a:off x="3655685" y="792390"/>
              <a:ext cx="4880629" cy="1169551"/>
            </a:xfrm>
            <a:prstGeom prst="rect">
              <a:avLst/>
            </a:prstGeom>
            <a:noFill/>
          </p:spPr>
          <p:txBody>
            <a:bodyPr wrap="square" rtlCol="0">
              <a:spAutoFit/>
            </a:bodyPr>
            <a:lstStyle>
              <a:defPPr>
                <a:defRPr lang="en-US"/>
              </a:defPPr>
              <a:lvl1pPr algn="ctr">
                <a:defRPr sz="3600" spc="100">
                  <a:gradFill flip="none" rotWithShape="1">
                    <a:gsLst>
                      <a:gs pos="0">
                        <a:srgbClr val="44CADF"/>
                      </a:gs>
                      <a:gs pos="100000">
                        <a:srgbClr val="24AE54"/>
                      </a:gs>
                    </a:gsLst>
                    <a:lin ang="10800000" scaled="1"/>
                    <a:tileRect/>
                  </a:gradFill>
                  <a:latin typeface="Impact" panose="020B0806030902050204" pitchFamily="34" charset="0"/>
                </a:defRPr>
              </a:lvl1pPr>
            </a:lstStyle>
            <a:p>
              <a:r>
                <a:rPr lang="en" sz="5400" dirty="0">
                  <a:gradFill flip="none" rotWithShape="1">
                    <a:gsLst>
                      <a:gs pos="0">
                        <a:schemeClr val="accent1">
                          <a:lumMod val="75000"/>
                        </a:schemeClr>
                      </a:gs>
                      <a:gs pos="100000">
                        <a:schemeClr val="accent2"/>
                      </a:gs>
                    </a:gsLst>
                    <a:lin ang="10800000" scaled="1"/>
                    <a:tileRect/>
                  </a:gradFill>
                </a:rPr>
                <a:t>SQL Database- Data points and connections</a:t>
              </a:r>
              <a:endParaRPr lang="en-US" sz="5400" dirty="0">
                <a:gradFill flip="none" rotWithShape="1">
                  <a:gsLst>
                    <a:gs pos="0">
                      <a:schemeClr val="accent1">
                        <a:lumMod val="75000"/>
                      </a:schemeClr>
                    </a:gs>
                    <a:gs pos="100000">
                      <a:schemeClr val="accent2"/>
                    </a:gs>
                  </a:gsLst>
                  <a:lin ang="10800000" scaled="1"/>
                  <a:tileRect/>
                </a:gradFill>
              </a:endParaRPr>
            </a:p>
          </p:txBody>
        </p:sp>
      </p:grpSp>
      <p:grpSp>
        <p:nvGrpSpPr>
          <p:cNvPr id="61" name="Graphic 8">
            <a:extLst>
              <a:ext uri="{FF2B5EF4-FFF2-40B4-BE49-F238E27FC236}">
                <a16:creationId xmlns:a16="http://schemas.microsoft.com/office/drawing/2014/main" id="{33F7BC7F-8A46-41A7-B736-2B587C34340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62" name="Graphic 8">
              <a:extLst>
                <a:ext uri="{FF2B5EF4-FFF2-40B4-BE49-F238E27FC236}">
                  <a16:creationId xmlns:a16="http://schemas.microsoft.com/office/drawing/2014/main" id="{A3EFCFEA-4588-4032-98C1-1BE9F5FA4C03}"/>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D1BFE03A-3E32-4B30-BDA3-4D874C67698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9B602998-27CC-4F9D-B371-DF0BB932D9B1}"/>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D28FDEBD-648F-4F69-9FAA-41246081F5A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6354F774-8E46-456F-9288-C73291C4EB4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E53517CD-DBA1-4999-9DD5-95979E8FA892}"/>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98BEC7BD-2719-4CAD-9DEA-BD4FF5336B64}"/>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9" name="Graphic 8">
              <a:extLst>
                <a:ext uri="{FF2B5EF4-FFF2-40B4-BE49-F238E27FC236}">
                  <a16:creationId xmlns:a16="http://schemas.microsoft.com/office/drawing/2014/main" id="{9FAD3989-0E4E-4850-B8C0-74632BE3A54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70" name="Graphic 8">
            <a:extLst>
              <a:ext uri="{FF2B5EF4-FFF2-40B4-BE49-F238E27FC236}">
                <a16:creationId xmlns:a16="http://schemas.microsoft.com/office/drawing/2014/main" id="{F758D3F4-00A9-442A-9568-1B2E2371A3EC}"/>
              </a:ext>
            </a:extLst>
          </p:cNvPr>
          <p:cNvGrpSpPr/>
          <p:nvPr/>
        </p:nvGrpSpPr>
        <p:grpSpPr>
          <a:xfrm rot="9000000">
            <a:off x="13284426" y="-1293121"/>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71" name="Graphic 8">
              <a:extLst>
                <a:ext uri="{FF2B5EF4-FFF2-40B4-BE49-F238E27FC236}">
                  <a16:creationId xmlns:a16="http://schemas.microsoft.com/office/drawing/2014/main" id="{2325BAE9-2D7E-4D4F-8455-E74A27F6EF8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72" name="Graphic 8">
              <a:extLst>
                <a:ext uri="{FF2B5EF4-FFF2-40B4-BE49-F238E27FC236}">
                  <a16:creationId xmlns:a16="http://schemas.microsoft.com/office/drawing/2014/main" id="{FF3AF07A-BF75-4590-8294-C6AD2015CEB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73" name="Graphic 8">
              <a:extLst>
                <a:ext uri="{FF2B5EF4-FFF2-40B4-BE49-F238E27FC236}">
                  <a16:creationId xmlns:a16="http://schemas.microsoft.com/office/drawing/2014/main" id="{87B84765-CE9D-4430-BFFF-9327C4E791A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74" name="Graphic 8">
              <a:extLst>
                <a:ext uri="{FF2B5EF4-FFF2-40B4-BE49-F238E27FC236}">
                  <a16:creationId xmlns:a16="http://schemas.microsoft.com/office/drawing/2014/main" id="{7C2749E4-C0D8-4CF8-95A5-5BC15D82AF1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75" name="Graphic 8">
              <a:extLst>
                <a:ext uri="{FF2B5EF4-FFF2-40B4-BE49-F238E27FC236}">
                  <a16:creationId xmlns:a16="http://schemas.microsoft.com/office/drawing/2014/main" id="{BD4601A4-269A-4724-93C6-A3E0D81CBED4}"/>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76" name="Graphic 8">
              <a:extLst>
                <a:ext uri="{FF2B5EF4-FFF2-40B4-BE49-F238E27FC236}">
                  <a16:creationId xmlns:a16="http://schemas.microsoft.com/office/drawing/2014/main" id="{B8B8F04E-ADCE-4E5C-8CBF-637610FB4C24}"/>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77" name="Graphic 8">
              <a:extLst>
                <a:ext uri="{FF2B5EF4-FFF2-40B4-BE49-F238E27FC236}">
                  <a16:creationId xmlns:a16="http://schemas.microsoft.com/office/drawing/2014/main" id="{3B63FDBD-D356-467A-9551-68A8F2D149B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78" name="Graphic 8">
              <a:extLst>
                <a:ext uri="{FF2B5EF4-FFF2-40B4-BE49-F238E27FC236}">
                  <a16:creationId xmlns:a16="http://schemas.microsoft.com/office/drawing/2014/main" id="{5649FD9A-3B97-4FCF-9E3D-7D69FEC2679F}"/>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79" name="Google Shape;273;p46">
            <a:extLst>
              <a:ext uri="{FF2B5EF4-FFF2-40B4-BE49-F238E27FC236}">
                <a16:creationId xmlns:a16="http://schemas.microsoft.com/office/drawing/2014/main" id="{50B600AE-2272-4303-966E-3A537050FE75}"/>
              </a:ext>
            </a:extLst>
          </p:cNvPr>
          <p:cNvPicPr preferRelativeResize="0"/>
          <p:nvPr/>
        </p:nvPicPr>
        <p:blipFill>
          <a:blip r:embed="rId2">
            <a:alphaModFix/>
          </a:blip>
          <a:stretch>
            <a:fillRect/>
          </a:stretch>
        </p:blipFill>
        <p:spPr>
          <a:xfrm>
            <a:off x="1708874" y="3560531"/>
            <a:ext cx="15587234" cy="6156905"/>
          </a:xfrm>
          <a:prstGeom prst="rect">
            <a:avLst/>
          </a:prstGeom>
          <a:noFill/>
          <a:ln>
            <a:noFill/>
          </a:ln>
        </p:spPr>
      </p:pic>
    </p:spTree>
    <p:extLst>
      <p:ext uri="{BB962C8B-B14F-4D97-AF65-F5344CB8AC3E}">
        <p14:creationId xmlns:p14="http://schemas.microsoft.com/office/powerpoint/2010/main" val="38767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6" y="716230"/>
            <a:ext cx="698453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Machine Learning</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2" y="62793"/>
            <a:ext cx="5311786"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84" name="TextBox 83">
            <a:extLst>
              <a:ext uri="{FF2B5EF4-FFF2-40B4-BE49-F238E27FC236}">
                <a16:creationId xmlns:a16="http://schemas.microsoft.com/office/drawing/2014/main" id="{894C3762-EF3A-4D7D-9B24-015A2234E641}"/>
              </a:ext>
            </a:extLst>
          </p:cNvPr>
          <p:cNvSpPr txBox="1"/>
          <p:nvPr/>
        </p:nvSpPr>
        <p:spPr>
          <a:xfrm>
            <a:off x="225314" y="7090601"/>
            <a:ext cx="17101791" cy="2610843"/>
          </a:xfrm>
          <a:prstGeom prst="rect">
            <a:avLst/>
          </a:prstGeom>
          <a:noFill/>
        </p:spPr>
        <p:txBody>
          <a:bodyPr wrap="square">
            <a:spAutoFit/>
          </a:bodyPr>
          <a:lstStyle/>
          <a:p>
            <a:pPr>
              <a:lnSpc>
                <a:spcPct val="150000"/>
              </a:lnSpc>
            </a:pPr>
            <a:r>
              <a:rPr lang="en-US" sz="2800" b="1" dirty="0">
                <a:solidFill>
                  <a:schemeClr val="bg1"/>
                </a:solidFill>
              </a:rPr>
              <a:t>Attempted Models: </a:t>
            </a:r>
            <a:r>
              <a:rPr lang="en-US" sz="2800" b="1" dirty="0" err="1">
                <a:solidFill>
                  <a:schemeClr val="bg1"/>
                </a:solidFill>
              </a:rPr>
              <a:t>RandomForestRegressor</a:t>
            </a:r>
            <a:r>
              <a:rPr lang="en-US" sz="2800" b="1" dirty="0">
                <a:solidFill>
                  <a:schemeClr val="bg1"/>
                </a:solidFill>
              </a:rPr>
              <a:t>, </a:t>
            </a:r>
            <a:r>
              <a:rPr lang="en-US" sz="2800" b="1" dirty="0" err="1">
                <a:solidFill>
                  <a:schemeClr val="bg1"/>
                </a:solidFill>
              </a:rPr>
              <a:t>LinearRegression</a:t>
            </a:r>
            <a:r>
              <a:rPr lang="en-US" sz="2800" b="1" dirty="0">
                <a:solidFill>
                  <a:schemeClr val="bg1"/>
                </a:solidFill>
              </a:rPr>
              <a:t>, Gradient Boost Model, Decision Tree Regressor , Deep Learning </a:t>
            </a:r>
          </a:p>
          <a:p>
            <a:pPr>
              <a:lnSpc>
                <a:spcPct val="150000"/>
              </a:lnSpc>
            </a:pPr>
            <a:r>
              <a:rPr lang="en-US" sz="2800" b="1" i="0" dirty="0">
                <a:solidFill>
                  <a:schemeClr val="bg1"/>
                </a:solidFill>
                <a:effectLst/>
              </a:rPr>
              <a:t>Based on the above results, Gradient Boost model and Random Forest Regressor have the highest R2 and lowest mean squared error as a result most accurate. Gradient Boost model is used to predict our data.</a:t>
            </a:r>
            <a:endParaRPr lang="en-US" sz="2800" b="1" dirty="0">
              <a:solidFill>
                <a:schemeClr val="bg1"/>
              </a:solidFill>
            </a:endParaRPr>
          </a:p>
        </p:txBody>
      </p:sp>
      <p:pic>
        <p:nvPicPr>
          <p:cNvPr id="4" name="Picture 3">
            <a:extLst>
              <a:ext uri="{FF2B5EF4-FFF2-40B4-BE49-F238E27FC236}">
                <a16:creationId xmlns:a16="http://schemas.microsoft.com/office/drawing/2014/main" id="{59E7B8D4-8FFB-4DA9-8CB2-C5F3826693F0}"/>
              </a:ext>
            </a:extLst>
          </p:cNvPr>
          <p:cNvPicPr>
            <a:picLocks noChangeAspect="1"/>
          </p:cNvPicPr>
          <p:nvPr/>
        </p:nvPicPr>
        <p:blipFill>
          <a:blip r:embed="rId3"/>
          <a:stretch>
            <a:fillRect/>
          </a:stretch>
        </p:blipFill>
        <p:spPr>
          <a:xfrm>
            <a:off x="7302018" y="4608793"/>
            <a:ext cx="5400675" cy="466725"/>
          </a:xfrm>
          <a:prstGeom prst="rect">
            <a:avLst/>
          </a:prstGeom>
        </p:spPr>
      </p:pic>
      <p:pic>
        <p:nvPicPr>
          <p:cNvPr id="28" name="Picture 27">
            <a:extLst>
              <a:ext uri="{FF2B5EF4-FFF2-40B4-BE49-F238E27FC236}">
                <a16:creationId xmlns:a16="http://schemas.microsoft.com/office/drawing/2014/main" id="{DA8D6EAF-FB26-4211-B42D-A5CBBF801F11}"/>
              </a:ext>
            </a:extLst>
          </p:cNvPr>
          <p:cNvPicPr>
            <a:picLocks noChangeAspect="1"/>
          </p:cNvPicPr>
          <p:nvPr/>
        </p:nvPicPr>
        <p:blipFill>
          <a:blip r:embed="rId4"/>
          <a:stretch>
            <a:fillRect/>
          </a:stretch>
        </p:blipFill>
        <p:spPr>
          <a:xfrm>
            <a:off x="7302018" y="5305692"/>
            <a:ext cx="4772025" cy="542925"/>
          </a:xfrm>
          <a:prstGeom prst="rect">
            <a:avLst/>
          </a:prstGeom>
        </p:spPr>
      </p:pic>
      <p:pic>
        <p:nvPicPr>
          <p:cNvPr id="34" name="Picture 33">
            <a:extLst>
              <a:ext uri="{FF2B5EF4-FFF2-40B4-BE49-F238E27FC236}">
                <a16:creationId xmlns:a16="http://schemas.microsoft.com/office/drawing/2014/main" id="{07F627A5-F438-4ADF-B06E-FA89B2E6D09B}"/>
              </a:ext>
            </a:extLst>
          </p:cNvPr>
          <p:cNvPicPr>
            <a:picLocks noChangeAspect="1"/>
          </p:cNvPicPr>
          <p:nvPr/>
        </p:nvPicPr>
        <p:blipFill>
          <a:blip r:embed="rId5"/>
          <a:stretch>
            <a:fillRect/>
          </a:stretch>
        </p:blipFill>
        <p:spPr>
          <a:xfrm>
            <a:off x="7302018" y="5974678"/>
            <a:ext cx="4962525" cy="552450"/>
          </a:xfrm>
          <a:prstGeom prst="rect">
            <a:avLst/>
          </a:prstGeom>
        </p:spPr>
      </p:pic>
      <p:pic>
        <p:nvPicPr>
          <p:cNvPr id="85" name="Picture 84">
            <a:extLst>
              <a:ext uri="{FF2B5EF4-FFF2-40B4-BE49-F238E27FC236}">
                <a16:creationId xmlns:a16="http://schemas.microsoft.com/office/drawing/2014/main" id="{FAD6C42B-A7A1-4BCB-83DB-7CEB181918C6}"/>
              </a:ext>
            </a:extLst>
          </p:cNvPr>
          <p:cNvPicPr>
            <a:picLocks noChangeAspect="1"/>
          </p:cNvPicPr>
          <p:nvPr/>
        </p:nvPicPr>
        <p:blipFill>
          <a:blip r:embed="rId6"/>
          <a:stretch>
            <a:fillRect/>
          </a:stretch>
        </p:blipFill>
        <p:spPr>
          <a:xfrm>
            <a:off x="7302018" y="3788069"/>
            <a:ext cx="5791200" cy="590550"/>
          </a:xfrm>
          <a:prstGeom prst="rect">
            <a:avLst/>
          </a:prstGeom>
        </p:spPr>
      </p:pic>
      <p:pic>
        <p:nvPicPr>
          <p:cNvPr id="87" name="Picture 86">
            <a:extLst>
              <a:ext uri="{FF2B5EF4-FFF2-40B4-BE49-F238E27FC236}">
                <a16:creationId xmlns:a16="http://schemas.microsoft.com/office/drawing/2014/main" id="{72E240C5-9177-4EF2-9AEE-0C52729763C5}"/>
              </a:ext>
            </a:extLst>
          </p:cNvPr>
          <p:cNvPicPr>
            <a:picLocks noChangeAspect="1"/>
          </p:cNvPicPr>
          <p:nvPr/>
        </p:nvPicPr>
        <p:blipFill>
          <a:blip r:embed="rId7"/>
          <a:stretch>
            <a:fillRect/>
          </a:stretch>
        </p:blipFill>
        <p:spPr>
          <a:xfrm>
            <a:off x="228057" y="1766777"/>
            <a:ext cx="6712896" cy="4712254"/>
          </a:xfrm>
          <a:prstGeom prst="rect">
            <a:avLst/>
          </a:prstGeom>
        </p:spPr>
      </p:pic>
    </p:spTree>
    <p:extLst>
      <p:ext uri="{BB962C8B-B14F-4D97-AF65-F5344CB8AC3E}">
        <p14:creationId xmlns:p14="http://schemas.microsoft.com/office/powerpoint/2010/main" val="1046843843"/>
      </p:ext>
    </p:extLst>
  </p:cSld>
  <p:clrMapOvr>
    <a:masterClrMapping/>
  </p:clrMapOvr>
</p:sld>
</file>

<file path=ppt/theme/theme1.xml><?xml version="1.0" encoding="utf-8"?>
<a:theme xmlns:a="http://schemas.openxmlformats.org/drawingml/2006/main" name="Office Theme">
  <a:themeElements>
    <a:clrScheme name="Technology_Gradient">
      <a:dk1>
        <a:sysClr val="windowText" lastClr="000000"/>
      </a:dk1>
      <a:lt1>
        <a:sysClr val="window" lastClr="FFFFFF"/>
      </a:lt1>
      <a:dk2>
        <a:srgbClr val="44546A"/>
      </a:dk2>
      <a:lt2>
        <a:srgbClr val="E7E6E6"/>
      </a:lt2>
      <a:accent1>
        <a:srgbClr val="44CADF"/>
      </a:accent1>
      <a:accent2>
        <a:srgbClr val="24AE54"/>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3968</TotalTime>
  <Words>744</Words>
  <Application>Microsoft Office PowerPoint</Application>
  <PresentationFormat>Custom</PresentationFormat>
  <Paragraphs>68</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-apple-system</vt:lpstr>
      <vt:lpstr>Open Sans</vt:lpstr>
      <vt:lpstr>Roboto</vt:lpstr>
      <vt:lpstr>Arial</vt:lpstr>
      <vt:lpstr>Calibri</vt:lpstr>
      <vt:lpstr>Calibri Light</vt:lpstr>
      <vt:lpstr>Impact</vt:lpstr>
      <vt:lpstr>Office Theme</vt:lpstr>
      <vt:lpstr>PowerPoint Presentation</vt:lpstr>
      <vt:lpstr>PowerPoint Presentation</vt:lpstr>
      <vt:lpstr>PowerPoint Presentation</vt:lpstr>
      <vt:lpstr>PowerPoint Presentation</vt:lpstr>
      <vt:lpstr>Data 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PresenterMedia.com</dc:creator>
  <cp:lastModifiedBy>Seveney, Diana</cp:lastModifiedBy>
  <cp:revision>275</cp:revision>
  <dcterms:created xsi:type="dcterms:W3CDTF">2021-05-28T02:05:45Z</dcterms:created>
  <dcterms:modified xsi:type="dcterms:W3CDTF">2022-07-21T20:48:59Z</dcterms:modified>
</cp:coreProperties>
</file>

<file path=docProps/thumbnail.jpeg>
</file>